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22"/>
  </p:notesMasterIdLst>
  <p:sldIdLst>
    <p:sldId id="256" r:id="rId2"/>
    <p:sldId id="257" r:id="rId3"/>
    <p:sldId id="258" r:id="rId4"/>
    <p:sldId id="280" r:id="rId5"/>
    <p:sldId id="276" r:id="rId6"/>
    <p:sldId id="259" r:id="rId7"/>
    <p:sldId id="260" r:id="rId8"/>
    <p:sldId id="261" r:id="rId9"/>
    <p:sldId id="275" r:id="rId10"/>
    <p:sldId id="262" r:id="rId11"/>
    <p:sldId id="263" r:id="rId12"/>
    <p:sldId id="282" r:id="rId13"/>
    <p:sldId id="283" r:id="rId14"/>
    <p:sldId id="264" r:id="rId15"/>
    <p:sldId id="278" r:id="rId16"/>
    <p:sldId id="279" r:id="rId17"/>
    <p:sldId id="274" r:id="rId18"/>
    <p:sldId id="284" r:id="rId19"/>
    <p:sldId id="281" r:id="rId20"/>
    <p:sldId id="26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103" autoAdjust="0"/>
    <p:restoredTop sz="94660"/>
  </p:normalViewPr>
  <p:slideViewPr>
    <p:cSldViewPr snapToGrid="0">
      <p:cViewPr varScale="1">
        <p:scale>
          <a:sx n="151" d="100"/>
          <a:sy n="151" d="100"/>
        </p:scale>
        <p:origin x="224"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png>
</file>

<file path=ppt/media/image4.JPG>
</file>

<file path=ppt/media/image5.jpeg>
</file>

<file path=ppt/media/image6.jpeg>
</file>

<file path=ppt/media/image7.jpeg>
</file>

<file path=ppt/media/image8.tif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8AD288-E15B-4271-B55D-DDB1B43DC8BE}" type="datetimeFigureOut">
              <a:rPr lang="en-IN" smtClean="0"/>
              <a:t>16/01/25</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06EC8B7-7AE0-485D-8CE3-A3E29B97A364}" type="slidenum">
              <a:rPr lang="en-IN" smtClean="0"/>
              <a:t>‹#›</a:t>
            </a:fld>
            <a:endParaRPr lang="en-IN"/>
          </a:p>
        </p:txBody>
      </p:sp>
    </p:spTree>
    <p:extLst>
      <p:ext uri="{BB962C8B-B14F-4D97-AF65-F5344CB8AC3E}">
        <p14:creationId xmlns:p14="http://schemas.microsoft.com/office/powerpoint/2010/main" val="11463670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Google Shape;8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5" name="Google Shape;8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140805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50877" y="1322386"/>
            <a:ext cx="10363200" cy="1470025"/>
          </a:xfrm>
        </p:spPr>
        <p:txBody>
          <a:bodyPr/>
          <a:lstStyle>
            <a:lvl1pPr>
              <a:defRPr>
                <a:solidFill>
                  <a:schemeClr val="tx2">
                    <a:lumMod val="75000"/>
                  </a:schemeClr>
                </a:solidFill>
              </a:defRPr>
            </a:lvl1pPr>
          </a:lstStyle>
          <a:p>
            <a:r>
              <a:rPr lang="en-US"/>
              <a:t>Click to edit Master title style</a:t>
            </a:r>
          </a:p>
        </p:txBody>
      </p:sp>
      <p:sp>
        <p:nvSpPr>
          <p:cNvPr id="3" name="Subtitle 2"/>
          <p:cNvSpPr>
            <a:spLocks noGrp="1"/>
          </p:cNvSpPr>
          <p:nvPr>
            <p:ph type="subTitle" idx="1"/>
          </p:nvPr>
        </p:nvSpPr>
        <p:spPr>
          <a:xfrm>
            <a:off x="2032000" y="3326641"/>
            <a:ext cx="8534400" cy="1752600"/>
          </a:xfrm>
        </p:spPr>
        <p:txBody>
          <a:bodyPr>
            <a:normAutofit/>
          </a:bodyPr>
          <a:lstStyle>
            <a:lvl1pPr marL="0" indent="0" algn="ctr">
              <a:buNone/>
              <a:defRPr sz="2000" b="1">
                <a:solidFill>
                  <a:schemeClr val="tx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994CE30-7D40-4BC0-BA0D-56C992D5B4BD}" type="datetimeFigureOut">
              <a:rPr lang="en-GB" smtClean="0"/>
              <a:t>16/01/2025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21679971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2962612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41"/>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41"/>
            <a:ext cx="8026400" cy="58515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2878300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lumMod val="75000"/>
                  </a:schemeClr>
                </a:solidFill>
              </a:defRPr>
            </a:lvl1pPr>
          </a:lstStyle>
          <a:p>
            <a:r>
              <a:rPr lang="en-US"/>
              <a:t>Click to edit Master title style</a:t>
            </a:r>
            <a:endParaRPr lang="en-US" dirty="0"/>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994CE30-7D40-4BC0-BA0D-56C992D5B4BD}" type="datetimeFigureOut">
              <a:rPr lang="en-GB" smtClean="0"/>
              <a:t>16/01/2025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11909145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3"/>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994CE30-7D40-4BC0-BA0D-56C992D5B4BD}" type="datetimeFigureOut">
              <a:rPr lang="en-GB" smtClean="0"/>
              <a:t>16/01/2025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34064180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FF0000"/>
                </a:solidFill>
              </a:defRPr>
            </a:lvl1pPr>
          </a:lstStyle>
          <a:p>
            <a:r>
              <a:rPr lang="en-US"/>
              <a:t>Click to edit Master title style</a:t>
            </a:r>
            <a:endParaRPr lang="en-US" dirty="0"/>
          </a:p>
        </p:txBody>
      </p:sp>
      <p:sp>
        <p:nvSpPr>
          <p:cNvPr id="3" name="Content Placeholder 2"/>
          <p:cNvSpPr>
            <a:spLocks noGrp="1"/>
          </p:cNvSpPr>
          <p:nvPr>
            <p:ph sz="half" idx="1"/>
          </p:nvPr>
        </p:nvSpPr>
        <p:spPr>
          <a:xfrm>
            <a:off x="609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3"/>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994CE30-7D40-4BC0-BA0D-56C992D5B4BD}" type="datetimeFigureOut">
              <a:rPr lang="en-GB" smtClean="0"/>
              <a:t>16/01/2025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27387864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59368" y="304800"/>
            <a:ext cx="10668000" cy="487362"/>
          </a:xfrm>
        </p:spPr>
        <p:txBody>
          <a:bodyPr/>
          <a:lstStyle>
            <a:lvl1pPr>
              <a:defRPr>
                <a:solidFill>
                  <a:srgbClr val="FF0000"/>
                </a:solidFill>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9"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93369"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4994CE30-7D40-4BC0-BA0D-56C992D5B4BD}" type="datetimeFigureOut">
              <a:rPr lang="en-GB" smtClean="0"/>
              <a:t>16/01/2025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2801633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860800" y="274638"/>
            <a:ext cx="7721600" cy="487362"/>
          </a:xfrm>
        </p:spPr>
        <p:txBody>
          <a:bodyPr/>
          <a:lstStyle/>
          <a:p>
            <a:r>
              <a:rPr lang="en-US"/>
              <a:t>Click to edit Master title style</a:t>
            </a:r>
          </a:p>
        </p:txBody>
      </p:sp>
      <p:sp>
        <p:nvSpPr>
          <p:cNvPr id="3" name="Date Placeholder 2"/>
          <p:cNvSpPr>
            <a:spLocks noGrp="1"/>
          </p:cNvSpPr>
          <p:nvPr>
            <p:ph type="dt" sz="half" idx="10"/>
          </p:nvPr>
        </p:nvSpPr>
        <p:spPr/>
        <p:txBody>
          <a:bodyPr/>
          <a:lstStyle/>
          <a:p>
            <a:fld id="{4994CE30-7D40-4BC0-BA0D-56C992D5B4BD}" type="datetimeFigureOut">
              <a:rPr lang="en-GB" smtClean="0"/>
              <a:t>16/01/2025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1BCD3F7E-62B3-4FB9-95CE-D1B0CC271B85}" type="slidenum">
              <a:rPr lang="en-GB" smtClean="0"/>
              <a:t>‹#›</a:t>
            </a:fld>
            <a:endParaRPr lang="en-GB"/>
          </a:p>
        </p:txBody>
      </p:sp>
      <p:pic>
        <p:nvPicPr>
          <p:cNvPr id="2051" name="Picture 3" descr="C:\Users\AMMU\Desktop\Border.pn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05209" y="139874"/>
            <a:ext cx="9686793" cy="698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20228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994CE30-7D40-4BC0-BA0D-56C992D5B4BD}" type="datetimeFigureOut">
              <a:rPr lang="en-GB" smtClean="0"/>
              <a:t>16/01/2025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1249718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2"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3"/>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2" y="1435103"/>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994CE30-7D40-4BC0-BA0D-56C992D5B4BD}" type="datetimeFigureOut">
              <a:rPr lang="en-GB" smtClean="0"/>
              <a:t>16/01/2025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15215644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4994CE30-7D40-4BC0-BA0D-56C992D5B4BD}" type="datetimeFigureOut">
              <a:rPr lang="en-GB" smtClean="0"/>
              <a:t>16/01/2025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1BCD3F7E-62B3-4FB9-95CE-D1B0CC271B85}" type="slidenum">
              <a:rPr lang="en-GB" smtClean="0"/>
              <a:t>‹#›</a:t>
            </a:fld>
            <a:endParaRPr lang="en-GB"/>
          </a:p>
        </p:txBody>
      </p:sp>
    </p:spTree>
    <p:extLst>
      <p:ext uri="{BB962C8B-B14F-4D97-AF65-F5344CB8AC3E}">
        <p14:creationId xmlns:p14="http://schemas.microsoft.com/office/powerpoint/2010/main" val="38745951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2800" y="274638"/>
            <a:ext cx="10668000" cy="4873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812800" y="1143001"/>
            <a:ext cx="10668000" cy="4952997"/>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09600" y="6356353"/>
            <a:ext cx="2844800" cy="365125"/>
          </a:xfrm>
          <a:prstGeom prst="rect">
            <a:avLst/>
          </a:prstGeom>
        </p:spPr>
        <p:txBody>
          <a:bodyPr vert="horz" lIns="91440" tIns="45720" rIns="91440" bIns="45720" rtlCol="0" anchor="ctr"/>
          <a:lstStyle>
            <a:lvl1pPr algn="l">
              <a:defRPr sz="1200">
                <a:solidFill>
                  <a:schemeClr val="tx1">
                    <a:tint val="75000"/>
                  </a:schemeClr>
                </a:solidFill>
                <a:latin typeface="Verdana" pitchFamily="34" charset="0"/>
                <a:ea typeface="Verdana" pitchFamily="34" charset="0"/>
                <a:cs typeface="Verdana" pitchFamily="34" charset="0"/>
              </a:defRPr>
            </a:lvl1pPr>
          </a:lstStyle>
          <a:p>
            <a:fld id="{4994CE30-7D40-4BC0-BA0D-56C992D5B4BD}" type="datetimeFigureOut">
              <a:rPr lang="en-GB" smtClean="0"/>
              <a:t>16/01/2025</a:t>
            </a:fld>
            <a:endParaRPr lang="en-GB"/>
          </a:p>
        </p:txBody>
      </p:sp>
      <p:sp>
        <p:nvSpPr>
          <p:cNvPr id="5" name="Footer Placeholder 4"/>
          <p:cNvSpPr>
            <a:spLocks noGrp="1"/>
          </p:cNvSpPr>
          <p:nvPr>
            <p:ph type="ftr" sz="quarter" idx="3"/>
          </p:nvPr>
        </p:nvSpPr>
        <p:spPr>
          <a:xfrm>
            <a:off x="4165600" y="6356353"/>
            <a:ext cx="3860800" cy="365125"/>
          </a:xfrm>
          <a:prstGeom prst="rect">
            <a:avLst/>
          </a:prstGeom>
        </p:spPr>
        <p:txBody>
          <a:bodyPr vert="horz" lIns="91440" tIns="45720" rIns="91440" bIns="45720" rtlCol="0" anchor="ctr"/>
          <a:lstStyle>
            <a:lvl1pPr algn="ctr">
              <a:defRPr sz="1200">
                <a:solidFill>
                  <a:schemeClr val="tx1">
                    <a:tint val="75000"/>
                  </a:schemeClr>
                </a:solidFill>
                <a:latin typeface="Verdana" pitchFamily="34" charset="0"/>
                <a:ea typeface="Verdana" pitchFamily="34" charset="0"/>
                <a:cs typeface="Verdana" pitchFamily="34" charset="0"/>
              </a:defRPr>
            </a:lvl1pPr>
          </a:lstStyle>
          <a:p>
            <a:endParaRPr lang="en-GB"/>
          </a:p>
        </p:txBody>
      </p:sp>
      <p:sp>
        <p:nvSpPr>
          <p:cNvPr id="6" name="Slide Number Placeholder 5"/>
          <p:cNvSpPr>
            <a:spLocks noGrp="1"/>
          </p:cNvSpPr>
          <p:nvPr>
            <p:ph type="sldNum" sz="quarter" idx="4"/>
          </p:nvPr>
        </p:nvSpPr>
        <p:spPr>
          <a:xfrm>
            <a:off x="8737600" y="6356353"/>
            <a:ext cx="2844800" cy="365125"/>
          </a:xfrm>
          <a:prstGeom prst="rect">
            <a:avLst/>
          </a:prstGeom>
        </p:spPr>
        <p:txBody>
          <a:bodyPr vert="horz" lIns="91440" tIns="45720" rIns="91440" bIns="45720" rtlCol="0" anchor="ctr"/>
          <a:lstStyle>
            <a:lvl1pPr algn="r">
              <a:defRPr sz="1200">
                <a:solidFill>
                  <a:schemeClr val="tx1">
                    <a:tint val="75000"/>
                  </a:schemeClr>
                </a:solidFill>
                <a:latin typeface="Verdana" pitchFamily="34" charset="0"/>
                <a:ea typeface="Verdana" pitchFamily="34" charset="0"/>
                <a:cs typeface="Verdana" pitchFamily="34" charset="0"/>
              </a:defRPr>
            </a:lvl1pPr>
          </a:lstStyle>
          <a:p>
            <a:fld id="{1BCD3F7E-62B3-4FB9-95CE-D1B0CC271B85}" type="slidenum">
              <a:rPr lang="en-GB" smtClean="0"/>
              <a:t>‹#›</a:t>
            </a:fld>
            <a:endParaRPr lang="en-GB"/>
          </a:p>
        </p:txBody>
      </p:sp>
      <p:sp>
        <p:nvSpPr>
          <p:cNvPr id="8" name="Line 6">
            <a:extLst>
              <a:ext uri="{FF2B5EF4-FFF2-40B4-BE49-F238E27FC236}">
                <a16:creationId xmlns:a16="http://schemas.microsoft.com/office/drawing/2014/main" id="{3F0EAE8F-8B4C-436F-93E6-DF250930561C}"/>
              </a:ext>
            </a:extLst>
          </p:cNvPr>
          <p:cNvSpPr>
            <a:spLocks noChangeShapeType="1"/>
          </p:cNvSpPr>
          <p:nvPr/>
        </p:nvSpPr>
        <p:spPr bwMode="auto">
          <a:xfrm>
            <a:off x="812800" y="914400"/>
            <a:ext cx="10668000" cy="0"/>
          </a:xfrm>
          <a:prstGeom prst="line">
            <a:avLst/>
          </a:prstGeom>
          <a:noFill/>
          <a:ln w="57150" cmpd="thickThin">
            <a:solidFill>
              <a:schemeClr val="tx1"/>
            </a:solidFill>
            <a:round/>
            <a:headEnd/>
            <a:tailEnd/>
          </a:ln>
          <a:effectLst/>
        </p:spPr>
        <p:txBody>
          <a:bodyPr/>
          <a:lstStyle/>
          <a:p>
            <a:pPr>
              <a:defRPr/>
            </a:pPr>
            <a:endParaRPr lang="en-IN" sz="1800"/>
          </a:p>
        </p:txBody>
      </p:sp>
      <p:pic>
        <p:nvPicPr>
          <p:cNvPr id="7" name="Picture 7">
            <a:extLst>
              <a:ext uri="{FF2B5EF4-FFF2-40B4-BE49-F238E27FC236}">
                <a16:creationId xmlns:a16="http://schemas.microsoft.com/office/drawing/2014/main" id="{F5847C07-33FE-4652-A9FD-CD40E657B784}"/>
              </a:ext>
            </a:extLst>
          </p:cNvPr>
          <p:cNvPicPr>
            <a:picLocks noChangeAspect="1"/>
          </p:cNvPicPr>
          <p:nvPr/>
        </p:nvPicPr>
        <p:blipFill rotWithShape="1">
          <a:blip r:embed="rId13">
            <a:extLst>
              <a:ext uri="{28A0092B-C50C-407E-A947-70E740481C1C}">
                <a14:useLocalDpi xmlns:a14="http://schemas.microsoft.com/office/drawing/2010/main" val="0"/>
              </a:ext>
            </a:extLst>
          </a:blip>
          <a:srcRect b="18045"/>
          <a:stretch/>
        </p:blipFill>
        <p:spPr bwMode="auto">
          <a:xfrm>
            <a:off x="0" y="5991366"/>
            <a:ext cx="12192000" cy="866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648401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2800" b="1" kern="1200">
          <a:solidFill>
            <a:srgbClr val="FF0000"/>
          </a:solidFill>
          <a:latin typeface="Verdana" pitchFamily="34" charset="0"/>
          <a:ea typeface="Verdana" pitchFamily="34" charset="0"/>
          <a:cs typeface="Verdana" pitchFamily="34" charset="0"/>
        </a:defRPr>
      </a:lvl1pPr>
    </p:titleStyle>
    <p:bodyStyle>
      <a:lvl1pPr marL="342900" indent="-342900" algn="l" defTabSz="914400" rtl="0" eaLnBrk="1" latinLnBrk="0" hangingPunct="1">
        <a:spcBef>
          <a:spcPct val="20000"/>
        </a:spcBef>
        <a:buFont typeface="Arial" pitchFamily="34" charset="0"/>
        <a:buChar char="•"/>
        <a:defRPr sz="2400" kern="1200">
          <a:solidFill>
            <a:schemeClr val="tx1"/>
          </a:solidFill>
          <a:latin typeface="Verdana" pitchFamily="34" charset="0"/>
          <a:ea typeface="Verdana" pitchFamily="34" charset="0"/>
          <a:cs typeface="Verdana" pitchFamily="34" charset="0"/>
        </a:defRPr>
      </a:lvl1pPr>
      <a:lvl2pPr marL="742950" indent="-285750" algn="l" defTabSz="914400" rtl="0" eaLnBrk="1" latinLnBrk="0" hangingPunct="1">
        <a:spcBef>
          <a:spcPct val="20000"/>
        </a:spcBef>
        <a:buFont typeface="Arial" pitchFamily="34" charset="0"/>
        <a:buChar char="–"/>
        <a:defRPr sz="2000" kern="1200">
          <a:solidFill>
            <a:schemeClr val="tx1"/>
          </a:solidFill>
          <a:latin typeface="Verdana" pitchFamily="34" charset="0"/>
          <a:ea typeface="Verdana" pitchFamily="34" charset="0"/>
          <a:cs typeface="Verdana" pitchFamily="34" charset="0"/>
        </a:defRPr>
      </a:lvl2pPr>
      <a:lvl3pPr marL="1143000" indent="-228600" algn="l" defTabSz="914400" rtl="0" eaLnBrk="1" latinLnBrk="0" hangingPunct="1">
        <a:spcBef>
          <a:spcPct val="20000"/>
        </a:spcBef>
        <a:buFont typeface="Arial" pitchFamily="34" charset="0"/>
        <a:buChar char="•"/>
        <a:defRPr sz="1800" kern="1200">
          <a:solidFill>
            <a:schemeClr val="tx1"/>
          </a:solidFill>
          <a:latin typeface="Verdana" pitchFamily="34" charset="0"/>
          <a:ea typeface="Verdana" pitchFamily="34" charset="0"/>
          <a:cs typeface="Verdana" pitchFamily="34" charset="0"/>
        </a:defRPr>
      </a:lvl3pPr>
      <a:lvl4pPr marL="1600200" indent="-228600" algn="l" defTabSz="914400" rtl="0" eaLnBrk="1" latinLnBrk="0" hangingPunct="1">
        <a:spcBef>
          <a:spcPct val="20000"/>
        </a:spcBef>
        <a:buFont typeface="Arial" pitchFamily="34" charset="0"/>
        <a:buChar char="–"/>
        <a:defRPr sz="1600" kern="1200">
          <a:solidFill>
            <a:schemeClr val="tx1"/>
          </a:solidFill>
          <a:latin typeface="Verdana" pitchFamily="34" charset="0"/>
          <a:ea typeface="Verdana" pitchFamily="34" charset="0"/>
          <a:cs typeface="Verdana" pitchFamily="34" charset="0"/>
        </a:defRPr>
      </a:lvl4pPr>
      <a:lvl5pPr marL="2057400" indent="-228600" algn="l" defTabSz="914400" rtl="0" eaLnBrk="1" latinLnBrk="0" hangingPunct="1">
        <a:spcBef>
          <a:spcPct val="20000"/>
        </a:spcBef>
        <a:buFont typeface="Arial" pitchFamily="34" charset="0"/>
        <a:buChar char="»"/>
        <a:defRPr sz="1600" kern="1200">
          <a:solidFill>
            <a:schemeClr val="tx1"/>
          </a:solidFill>
          <a:latin typeface="Verdana" pitchFamily="34" charset="0"/>
          <a:ea typeface="Verdana" pitchFamily="34" charset="0"/>
          <a:cs typeface="Verdana"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tiff"/><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Google Shape;87;p13"/>
          <p:cNvSpPr txBox="1">
            <a:spLocks noGrp="1"/>
          </p:cNvSpPr>
          <p:nvPr>
            <p:ph type="ctrTitle"/>
          </p:nvPr>
        </p:nvSpPr>
        <p:spPr>
          <a:xfrm>
            <a:off x="914400" y="933909"/>
            <a:ext cx="10363200" cy="962898"/>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Clr>
                <a:srgbClr val="17365D"/>
              </a:buClr>
              <a:buSzPts val="2800"/>
              <a:buFont typeface="Verdana"/>
              <a:buNone/>
            </a:pPr>
            <a:r>
              <a:rPr lang="en-US" dirty="0">
                <a:solidFill>
                  <a:schemeClr val="tx1"/>
                </a:solidFill>
                <a:latin typeface="Cambria" panose="02040503050406030204" pitchFamily="18" charset="0"/>
                <a:ea typeface="Cambria" panose="02040503050406030204" pitchFamily="18" charset="0"/>
              </a:rPr>
              <a:t>LIFELINK: MEDICAL EMERGENCY HANDLING APPLICATION</a:t>
            </a:r>
            <a:endParaRPr dirty="0">
              <a:solidFill>
                <a:schemeClr val="tx1"/>
              </a:solidFill>
              <a:latin typeface="Cambria" panose="02040503050406030204" pitchFamily="18" charset="0"/>
              <a:ea typeface="Cambria" panose="02040503050406030204" pitchFamily="18" charset="0"/>
            </a:endParaRPr>
          </a:p>
        </p:txBody>
      </p:sp>
      <p:sp>
        <p:nvSpPr>
          <p:cNvPr id="88" name="Google Shape;88;p13"/>
          <p:cNvSpPr txBox="1">
            <a:spLocks noGrp="1"/>
          </p:cNvSpPr>
          <p:nvPr>
            <p:ph type="subTitle" idx="1"/>
          </p:nvPr>
        </p:nvSpPr>
        <p:spPr>
          <a:xfrm>
            <a:off x="1374288" y="1682603"/>
            <a:ext cx="3970500" cy="5523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Clr>
                <a:srgbClr val="17365D"/>
              </a:buClr>
              <a:buSzPts val="2000"/>
              <a:buNone/>
            </a:pPr>
            <a:r>
              <a:rPr lang="en-GB" dirty="0">
                <a:latin typeface="Cambria" panose="02040503050406030204" pitchFamily="18" charset="0"/>
                <a:ea typeface="Cambria" panose="02040503050406030204" pitchFamily="18" charset="0"/>
              </a:rPr>
              <a:t>Batch Number: COM-G07</a:t>
            </a:r>
            <a:endParaRPr dirty="0">
              <a:latin typeface="Cambria" panose="02040503050406030204" pitchFamily="18" charset="0"/>
              <a:ea typeface="Cambria" panose="02040503050406030204" pitchFamily="18" charset="0"/>
            </a:endParaRPr>
          </a:p>
          <a:p>
            <a:pPr marL="0" lvl="0" indent="0" algn="l" rtl="0">
              <a:spcBef>
                <a:spcPts val="400"/>
              </a:spcBef>
              <a:spcAft>
                <a:spcPts val="0"/>
              </a:spcAft>
              <a:buClr>
                <a:srgbClr val="17365D"/>
              </a:buClr>
              <a:buSzPts val="2000"/>
              <a:buNone/>
            </a:pPr>
            <a:endParaRPr dirty="0">
              <a:latin typeface="Cambria" panose="02040503050406030204" pitchFamily="18" charset="0"/>
              <a:ea typeface="Cambria" panose="02040503050406030204" pitchFamily="18" charset="0"/>
            </a:endParaRPr>
          </a:p>
        </p:txBody>
      </p:sp>
      <p:sp>
        <p:nvSpPr>
          <p:cNvPr id="90" name="Google Shape;90;p13"/>
          <p:cNvSpPr txBox="1"/>
          <p:nvPr/>
        </p:nvSpPr>
        <p:spPr>
          <a:xfrm>
            <a:off x="6279329" y="2740761"/>
            <a:ext cx="5514300" cy="2020560"/>
          </a:xfrm>
          <a:prstGeom prst="rect">
            <a:avLst/>
          </a:prstGeom>
          <a:noFill/>
          <a:ln>
            <a:noFill/>
          </a:ln>
        </p:spPr>
        <p:txBody>
          <a:bodyPr spcFirstLastPara="1" wrap="square" lIns="91425" tIns="45700" rIns="91425" bIns="45700" anchor="t" anchorCtr="0">
            <a:normAutofit/>
          </a:bodyPr>
          <a:lstStyle/>
          <a:p>
            <a:pPr marL="0" marR="0" lvl="0" indent="0" algn="ctr" rtl="0">
              <a:spcBef>
                <a:spcPts val="0"/>
              </a:spcBef>
              <a:spcAft>
                <a:spcPts val="0"/>
              </a:spcAft>
              <a:buClr>
                <a:srgbClr val="17365D"/>
              </a:buClr>
              <a:buSzPts val="2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Under the Supervision of,</a:t>
            </a:r>
            <a:endParaRPr dirty="0">
              <a:latin typeface="Cambria" panose="02040503050406030204" pitchFamily="18" charset="0"/>
              <a:ea typeface="Cambria" panose="02040503050406030204" pitchFamily="18" charset="0"/>
            </a:endParaRPr>
          </a:p>
          <a:p>
            <a:pPr marL="0" marR="0" lvl="0" indent="0" algn="ctr"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Prof. Mohamed Shakir, </a:t>
            </a:r>
          </a:p>
          <a:p>
            <a:pPr marL="0" marR="0" lvl="0" indent="0" algn="l" rtl="0">
              <a:spcBef>
                <a:spcPts val="340"/>
              </a:spcBef>
              <a:spcAft>
                <a:spcPts val="0"/>
              </a:spcAft>
              <a:buClr>
                <a:srgbClr val="17365D"/>
              </a:buClr>
              <a:buSzPts val="1700"/>
              <a:buFont typeface="Arial"/>
              <a:buNone/>
            </a:pPr>
            <a:r>
              <a:rPr lang="en-GB" sz="1700" b="1" dirty="0">
                <a:solidFill>
                  <a:srgbClr val="17365D"/>
                </a:solidFill>
                <a:latin typeface="Cambria" panose="02040503050406030204" pitchFamily="18" charset="0"/>
                <a:ea typeface="Cambria" panose="02040503050406030204" pitchFamily="18" charset="0"/>
                <a:cs typeface="Verdana"/>
                <a:sym typeface="Verdana"/>
              </a:rPr>
              <a:t>Assistant</a:t>
            </a: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 Professor</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School of Computer Science and Engineering</a:t>
            </a:r>
            <a:endParaRPr dirty="0">
              <a:latin typeface="Cambria" panose="02040503050406030204" pitchFamily="18" charset="0"/>
              <a:ea typeface="Cambria" panose="02040503050406030204" pitchFamily="18" charset="0"/>
            </a:endParaRPr>
          </a:p>
          <a:p>
            <a:pPr marL="0" marR="0" lvl="0" indent="0" algn="l" rtl="0">
              <a:spcBef>
                <a:spcPts val="340"/>
              </a:spcBef>
              <a:spcAft>
                <a:spcPts val="0"/>
              </a:spcAft>
              <a:buClr>
                <a:srgbClr val="17365D"/>
              </a:buClr>
              <a:buSzPts val="1700"/>
              <a:buFont typeface="Arial"/>
              <a:buNone/>
            </a:pPr>
            <a:r>
              <a:rPr lang="en-GB" sz="1700" b="1" i="0" u="none" strike="noStrike" cap="none" dirty="0">
                <a:solidFill>
                  <a:srgbClr val="17365D"/>
                </a:solidFill>
                <a:latin typeface="Cambria" panose="02040503050406030204" pitchFamily="18" charset="0"/>
                <a:ea typeface="Cambria" panose="02040503050406030204" pitchFamily="18" charset="0"/>
                <a:cs typeface="Verdana"/>
                <a:sym typeface="Verdana"/>
              </a:rPr>
              <a:t>Presidency University</a:t>
            </a:r>
            <a:endParaRPr dirty="0">
              <a:latin typeface="Cambria" panose="02040503050406030204" pitchFamily="18" charset="0"/>
              <a:ea typeface="Cambria" panose="02040503050406030204" pitchFamily="18" charset="0"/>
            </a:endParaRPr>
          </a:p>
          <a:p>
            <a:pPr marL="0" marR="0" lvl="0" indent="0" algn="l" rtl="0">
              <a:spcBef>
                <a:spcPts val="400"/>
              </a:spcBef>
              <a:spcAft>
                <a:spcPts val="0"/>
              </a:spcAft>
              <a:buClr>
                <a:srgbClr val="17365D"/>
              </a:buClr>
              <a:buSzPts val="2000"/>
              <a:buFont typeface="Arial"/>
              <a:buNone/>
            </a:pPr>
            <a:endParaRPr sz="2000" b="1" i="0" u="none" strike="noStrike" cap="none" dirty="0">
              <a:solidFill>
                <a:srgbClr val="17365D"/>
              </a:solidFill>
              <a:latin typeface="Cambria" panose="02040503050406030204" pitchFamily="18" charset="0"/>
              <a:ea typeface="Cambria" panose="02040503050406030204" pitchFamily="18" charset="0"/>
              <a:cs typeface="Verdana"/>
              <a:sym typeface="Verdana"/>
            </a:endParaRPr>
          </a:p>
        </p:txBody>
      </p:sp>
      <p:sp>
        <p:nvSpPr>
          <p:cNvPr id="91" name="Google Shape;91;p13"/>
          <p:cNvSpPr txBox="1"/>
          <p:nvPr/>
        </p:nvSpPr>
        <p:spPr>
          <a:xfrm>
            <a:off x="3986772" y="334089"/>
            <a:ext cx="3970500" cy="552300"/>
          </a:xfrm>
          <a:prstGeom prst="rect">
            <a:avLst/>
          </a:prstGeom>
          <a:noFill/>
          <a:ln>
            <a:noFill/>
          </a:ln>
        </p:spPr>
        <p:txBody>
          <a:bodyPr spcFirstLastPara="1" wrap="square" lIns="91425" tIns="45700" rIns="91425" bIns="45700" anchor="t" anchorCtr="0">
            <a:normAutofit fontScale="85000" lnSpcReduction="20000"/>
          </a:bodyPr>
          <a:lstStyle/>
          <a:p>
            <a:pPr marL="0" marR="0" lvl="0" indent="0" algn="ctr" rtl="0">
              <a:spcBef>
                <a:spcPts val="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PIP2001 Capstone Project</a:t>
            </a:r>
          </a:p>
          <a:p>
            <a:pPr marL="0" marR="0" lvl="0" indent="0" algn="ctr" rtl="0">
              <a:spcBef>
                <a:spcPts val="0"/>
              </a:spcBef>
              <a:spcAft>
                <a:spcPts val="0"/>
              </a:spcAft>
              <a:buClr>
                <a:srgbClr val="17365D"/>
              </a:buClr>
              <a:buSzPct val="100000"/>
              <a:buFont typeface="Arial"/>
              <a:buNone/>
            </a:pPr>
            <a:r>
              <a:rPr lang="en-GB" sz="2000" b="1" i="0" u="none" strike="noStrike" cap="none" dirty="0">
                <a:solidFill>
                  <a:srgbClr val="17365D"/>
                </a:solidFill>
                <a:latin typeface="Cambria" panose="02040503050406030204" pitchFamily="18" charset="0"/>
                <a:ea typeface="Cambria" panose="02040503050406030204" pitchFamily="18" charset="0"/>
                <a:cs typeface="Verdana"/>
                <a:sym typeface="Verdana"/>
              </a:rPr>
              <a:t>VIVA-VOCA</a:t>
            </a:r>
            <a:endParaRPr dirty="0">
              <a:latin typeface="Cambria" panose="02040503050406030204" pitchFamily="18" charset="0"/>
              <a:ea typeface="Cambria" panose="02040503050406030204" pitchFamily="18" charset="0"/>
            </a:endParaRPr>
          </a:p>
        </p:txBody>
      </p:sp>
      <p:sp>
        <p:nvSpPr>
          <p:cNvPr id="8" name="Google Shape;91;p13"/>
          <p:cNvSpPr txBox="1"/>
          <p:nvPr/>
        </p:nvSpPr>
        <p:spPr>
          <a:xfrm>
            <a:off x="-28958" y="4769788"/>
            <a:ext cx="12249915" cy="1562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B.Tech [Computer Engineering]</a:t>
            </a:r>
          </a:p>
          <a:p>
            <a:pPr marL="0" marR="0" lvl="0" indent="0" algn="ctr"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HoD: Dr. Gopal Krishna Shyam</a:t>
            </a:r>
          </a:p>
          <a:p>
            <a:pPr marL="0" marR="0" lvl="0" indent="0" algn="ctr" rtl="0">
              <a:spcBef>
                <a:spcPts val="0"/>
              </a:spcBef>
              <a:spcAft>
                <a:spcPts val="0"/>
              </a:spcAft>
              <a:buClr>
                <a:srgbClr val="17365D"/>
              </a:buClr>
              <a:buSzPct val="100000"/>
              <a:buFont typeface="Arial"/>
              <a:buNone/>
            </a:pPr>
            <a:r>
              <a:rPr lang="en-US" sz="2000" b="1" i="0" u="none" strike="noStrike" cap="none" dirty="0">
                <a:solidFill>
                  <a:schemeClr val="accent1"/>
                </a:solidFill>
                <a:latin typeface="Cambria" panose="02040503050406030204" pitchFamily="18" charset="0"/>
                <a:ea typeface="Cambria" panose="02040503050406030204" pitchFamily="18" charset="0"/>
                <a:cs typeface="Verdana"/>
                <a:sym typeface="Verdana"/>
              </a:rPr>
              <a:t>Name of the Program Project Coordinator: Dr. Sudha P,</a:t>
            </a:r>
          </a:p>
          <a:p>
            <a:pPr marL="0" marR="0" lvl="0" indent="0" algn="ctr" rtl="0">
              <a:spcBef>
                <a:spcPts val="0"/>
              </a:spcBef>
              <a:spcAft>
                <a:spcPts val="0"/>
              </a:spcAft>
              <a:buClr>
                <a:srgbClr val="17365D"/>
              </a:buClr>
              <a:buSzPct val="100000"/>
              <a:buFont typeface="Arial"/>
              <a:buNone/>
            </a:pPr>
            <a:r>
              <a:rPr lang="en-US" sz="2000" b="1" dirty="0">
                <a:solidFill>
                  <a:schemeClr val="accent1"/>
                </a:solidFill>
                <a:latin typeface="Cambria" panose="02040503050406030204" pitchFamily="18" charset="0"/>
                <a:ea typeface="Cambria" panose="02040503050406030204" pitchFamily="18" charset="0"/>
                <a:cs typeface="Verdana"/>
                <a:sym typeface="Verdana"/>
              </a:rPr>
              <a:t>Name of the School Project Coordinators: </a:t>
            </a:r>
            <a:r>
              <a:rPr lang="en-US" sz="2000" b="1" dirty="0">
                <a:solidFill>
                  <a:schemeClr val="accent1"/>
                </a:solidFill>
                <a:latin typeface="Cambria" panose="02040503050406030204" pitchFamily="18" charset="0"/>
                <a:ea typeface="Cambria" panose="02040503050406030204" pitchFamily="18" charset="0"/>
                <a:sym typeface="Verdana"/>
              </a:rPr>
              <a:t>Dr. Sampath A K / Dr. Abdul Khadar A / Mr. Md Ziaur Rahman</a:t>
            </a:r>
            <a:endParaRPr lang="en-US" sz="2000" b="1" i="0" u="none" strike="noStrike" cap="none" dirty="0">
              <a:solidFill>
                <a:schemeClr val="tx1"/>
              </a:solidFill>
              <a:latin typeface="Cambria" panose="02040503050406030204" pitchFamily="18" charset="0"/>
              <a:ea typeface="Cambria" panose="02040503050406030204" pitchFamily="18" charset="0"/>
              <a:cs typeface="Verdana"/>
              <a:sym typeface="Verdana"/>
            </a:endParaRPr>
          </a:p>
        </p:txBody>
      </p:sp>
      <p:graphicFrame>
        <p:nvGraphicFramePr>
          <p:cNvPr id="4" name="Table 3">
            <a:extLst>
              <a:ext uri="{FF2B5EF4-FFF2-40B4-BE49-F238E27FC236}">
                <a16:creationId xmlns:a16="http://schemas.microsoft.com/office/drawing/2014/main" id="{99565F20-541D-D8AF-602A-33660B94AA0F}"/>
              </a:ext>
            </a:extLst>
          </p:cNvPr>
          <p:cNvGraphicFramePr>
            <a:graphicFrameLocks noGrp="1"/>
          </p:cNvGraphicFramePr>
          <p:nvPr>
            <p:extLst>
              <p:ext uri="{D42A27DB-BD31-4B8C-83A1-F6EECF244321}">
                <p14:modId xmlns:p14="http://schemas.microsoft.com/office/powerpoint/2010/main" val="459007618"/>
              </p:ext>
            </p:extLst>
          </p:nvPr>
        </p:nvGraphicFramePr>
        <p:xfrm>
          <a:off x="197504" y="2096679"/>
          <a:ext cx="5898496" cy="2664642"/>
        </p:xfrm>
        <a:graphic>
          <a:graphicData uri="http://schemas.openxmlformats.org/drawingml/2006/table">
            <a:tbl>
              <a:tblPr firstRow="1" bandRow="1">
                <a:tableStyleId>{5C22544A-7EE6-4342-B048-85BDC9FD1C3A}</a:tableStyleId>
              </a:tblPr>
              <a:tblGrid>
                <a:gridCol w="2949248">
                  <a:extLst>
                    <a:ext uri="{9D8B030D-6E8A-4147-A177-3AD203B41FA5}">
                      <a16:colId xmlns:a16="http://schemas.microsoft.com/office/drawing/2014/main" val="116250028"/>
                    </a:ext>
                  </a:extLst>
                </a:gridCol>
                <a:gridCol w="2949248">
                  <a:extLst>
                    <a:ext uri="{9D8B030D-6E8A-4147-A177-3AD203B41FA5}">
                      <a16:colId xmlns:a16="http://schemas.microsoft.com/office/drawing/2014/main" val="689701484"/>
                    </a:ext>
                  </a:extLst>
                </a:gridCol>
              </a:tblGrid>
              <a:tr h="372201">
                <a:tc>
                  <a:txBody>
                    <a:bodyPr/>
                    <a:lstStyle/>
                    <a:p>
                      <a:pPr algn="ctr"/>
                      <a:r>
                        <a:rPr lang="en-US" dirty="0"/>
                        <a:t>ROLL NO</a:t>
                      </a:r>
                    </a:p>
                  </a:txBody>
                  <a:tcPr/>
                </a:tc>
                <a:tc>
                  <a:txBody>
                    <a:bodyPr/>
                    <a:lstStyle/>
                    <a:p>
                      <a:pPr algn="ctr"/>
                      <a:r>
                        <a:rPr lang="en-US" dirty="0"/>
                        <a:t>NAME</a:t>
                      </a:r>
                    </a:p>
                  </a:txBody>
                  <a:tcPr/>
                </a:tc>
                <a:extLst>
                  <a:ext uri="{0D108BD9-81ED-4DB2-BD59-A6C34878D82A}">
                    <a16:rowId xmlns:a16="http://schemas.microsoft.com/office/drawing/2014/main" val="231256755"/>
                  </a:ext>
                </a:extLst>
              </a:tr>
              <a:tr h="372201">
                <a:tc>
                  <a:txBody>
                    <a:bodyPr/>
                    <a:lstStyle/>
                    <a:p>
                      <a:r>
                        <a:rPr lang="en-US" dirty="0"/>
                        <a:t>20211COM0010</a:t>
                      </a:r>
                    </a:p>
                  </a:txBody>
                  <a:tcPr/>
                </a:tc>
                <a:tc>
                  <a:txBody>
                    <a:bodyPr/>
                    <a:lstStyle/>
                    <a:p>
                      <a:r>
                        <a:rPr lang="en-US" dirty="0"/>
                        <a:t>MEGHANA N</a:t>
                      </a:r>
                    </a:p>
                  </a:txBody>
                  <a:tcPr/>
                </a:tc>
                <a:extLst>
                  <a:ext uri="{0D108BD9-81ED-4DB2-BD59-A6C34878D82A}">
                    <a16:rowId xmlns:a16="http://schemas.microsoft.com/office/drawing/2014/main" val="3774656416"/>
                  </a:ext>
                </a:extLst>
              </a:tr>
              <a:tr h="619226">
                <a:tc>
                  <a:txBody>
                    <a:bodyPr/>
                    <a:lstStyle/>
                    <a:p>
                      <a:r>
                        <a:rPr lang="en-US" dirty="0"/>
                        <a:t>20211COM0014</a:t>
                      </a:r>
                    </a:p>
                  </a:txBody>
                  <a:tcPr/>
                </a:tc>
                <a:tc>
                  <a:txBody>
                    <a:bodyPr/>
                    <a:lstStyle/>
                    <a:p>
                      <a:r>
                        <a:rPr lang="en-US" dirty="0"/>
                        <a:t>SANJEEVINI GAJANAND HUDDAR</a:t>
                      </a:r>
                    </a:p>
                  </a:txBody>
                  <a:tcPr/>
                </a:tc>
                <a:extLst>
                  <a:ext uri="{0D108BD9-81ED-4DB2-BD59-A6C34878D82A}">
                    <a16:rowId xmlns:a16="http://schemas.microsoft.com/office/drawing/2014/main" val="304920820"/>
                  </a:ext>
                </a:extLst>
              </a:tr>
              <a:tr h="619226">
                <a:tc>
                  <a:txBody>
                    <a:bodyPr/>
                    <a:lstStyle/>
                    <a:p>
                      <a:r>
                        <a:rPr lang="en-US" dirty="0"/>
                        <a:t>20211COM0031</a:t>
                      </a:r>
                    </a:p>
                  </a:txBody>
                  <a:tcPr/>
                </a:tc>
                <a:tc>
                  <a:txBody>
                    <a:bodyPr/>
                    <a:lstStyle/>
                    <a:p>
                      <a:r>
                        <a:rPr lang="en-US" dirty="0"/>
                        <a:t>NAGA SAI GAYATRI GADE</a:t>
                      </a:r>
                    </a:p>
                  </a:txBody>
                  <a:tcPr/>
                </a:tc>
                <a:extLst>
                  <a:ext uri="{0D108BD9-81ED-4DB2-BD59-A6C34878D82A}">
                    <a16:rowId xmlns:a16="http://schemas.microsoft.com/office/drawing/2014/main" val="590925119"/>
                  </a:ext>
                </a:extLst>
              </a:tr>
              <a:tr h="0">
                <a:tc>
                  <a:txBody>
                    <a:bodyPr/>
                    <a:lstStyle/>
                    <a:p>
                      <a:r>
                        <a:rPr lang="en-US" dirty="0"/>
                        <a:t>20211COM0042</a:t>
                      </a:r>
                    </a:p>
                  </a:txBody>
                  <a:tcPr/>
                </a:tc>
                <a:tc>
                  <a:txBody>
                    <a:bodyPr/>
                    <a:lstStyle/>
                    <a:p>
                      <a:r>
                        <a:rPr lang="en-US" dirty="0"/>
                        <a:t>YERRAMILLI SAI PRATEEK</a:t>
                      </a:r>
                    </a:p>
                  </a:txBody>
                  <a:tcPr/>
                </a:tc>
                <a:extLst>
                  <a:ext uri="{0D108BD9-81ED-4DB2-BD59-A6C34878D82A}">
                    <a16:rowId xmlns:a16="http://schemas.microsoft.com/office/drawing/2014/main" val="78777453"/>
                  </a:ext>
                </a:extLst>
              </a:tr>
            </a:tbl>
          </a:graphicData>
        </a:graphic>
      </p:graphicFrame>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Timeline of Project</a:t>
            </a:r>
          </a:p>
        </p:txBody>
      </p:sp>
      <p:pic>
        <p:nvPicPr>
          <p:cNvPr id="4" name="Picture 3">
            <a:extLst>
              <a:ext uri="{FF2B5EF4-FFF2-40B4-BE49-F238E27FC236}">
                <a16:creationId xmlns:a16="http://schemas.microsoft.com/office/drawing/2014/main" id="{A35C583C-783A-37D2-701F-086883094A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2466" y="1136650"/>
            <a:ext cx="9127068" cy="4857750"/>
          </a:xfrm>
          <a:prstGeom prst="rect">
            <a:avLst/>
          </a:prstGeom>
          <a:ln>
            <a:solidFill>
              <a:schemeClr val="tx1"/>
            </a:solidFill>
          </a:ln>
        </p:spPr>
      </p:pic>
    </p:spTree>
    <p:extLst>
      <p:ext uri="{BB962C8B-B14F-4D97-AF65-F5344CB8AC3E}">
        <p14:creationId xmlns:p14="http://schemas.microsoft.com/office/powerpoint/2010/main" val="36773328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Results &amp; Outcomes Obtained </a:t>
            </a:r>
          </a:p>
        </p:txBody>
      </p:sp>
      <p:sp>
        <p:nvSpPr>
          <p:cNvPr id="3" name="Content Placeholder 2"/>
          <p:cNvSpPr>
            <a:spLocks noGrp="1"/>
          </p:cNvSpPr>
          <p:nvPr>
            <p:ph idx="1"/>
          </p:nvPr>
        </p:nvSpPr>
        <p:spPr>
          <a:xfrm>
            <a:off x="366532" y="939075"/>
            <a:ext cx="11458936" cy="4979849"/>
          </a:xfrm>
        </p:spPr>
        <p:txBody>
          <a:bodyPr>
            <a:noAutofit/>
          </a:bodyPr>
          <a:lstStyle/>
          <a:p>
            <a:pPr marL="0" indent="0" algn="just">
              <a:lnSpc>
                <a:spcPts val="2100"/>
              </a:lnSpc>
              <a:buNone/>
            </a:pPr>
            <a:endParaRPr lang="en-US" sz="1400" dirty="0">
              <a:latin typeface="Times New Roman" panose="02020603050405020304" pitchFamily="18" charset="0"/>
              <a:cs typeface="Times New Roman" panose="02020603050405020304" pitchFamily="18" charset="0"/>
            </a:endParaRPr>
          </a:p>
          <a:p>
            <a:pPr marL="0" indent="0" algn="just">
              <a:lnSpc>
                <a:spcPts val="2100"/>
              </a:lnSpc>
              <a:buNone/>
            </a:pPr>
            <a:r>
              <a:rPr lang="en-US" sz="1800" dirty="0">
                <a:latin typeface="Times New Roman" panose="02020603050405020304" pitchFamily="18" charset="0"/>
                <a:cs typeface="Times New Roman" panose="02020603050405020304" pitchFamily="18" charset="0"/>
              </a:rPr>
              <a:t>1. </a:t>
            </a:r>
            <a:r>
              <a:rPr lang="en-US" sz="1800" b="1" dirty="0">
                <a:solidFill>
                  <a:srgbClr val="000000"/>
                </a:solidFill>
                <a:effectLst/>
                <a:latin typeface="Times New Roman" panose="02020603050405020304" pitchFamily="18" charset="0"/>
                <a:cs typeface="Times New Roman" panose="02020603050405020304" pitchFamily="18" charset="0"/>
              </a:rPr>
              <a:t>Reduced Response Time:</a:t>
            </a:r>
            <a:endParaRPr lang="en-US" sz="1800" b="1" dirty="0">
              <a:latin typeface="Times New Roman" panose="02020603050405020304" pitchFamily="18" charset="0"/>
              <a:cs typeface="Times New Roman" panose="02020603050405020304" pitchFamily="18" charset="0"/>
            </a:endParaRPr>
          </a:p>
          <a:p>
            <a:pPr algn="just"/>
            <a:r>
              <a:rPr lang="en-US" sz="1800" b="1" dirty="0">
                <a:solidFill>
                  <a:srgbClr val="000000"/>
                </a:solidFill>
                <a:effectLst/>
                <a:latin typeface="Times New Roman" panose="02020603050405020304" pitchFamily="18" charset="0"/>
                <a:cs typeface="Times New Roman" panose="02020603050405020304" pitchFamily="18" charset="0"/>
              </a:rPr>
              <a:t>Real-time Hospital Selection:</a:t>
            </a:r>
            <a:r>
              <a:rPr lang="en-US" sz="1800" dirty="0">
                <a:solidFill>
                  <a:srgbClr val="000000"/>
                </a:solidFill>
                <a:effectLst/>
                <a:latin typeface="Times New Roman" panose="02020603050405020304" pitchFamily="18" charset="0"/>
                <a:cs typeface="Times New Roman" panose="02020603050405020304" pitchFamily="18" charset="0"/>
              </a:rPr>
              <a:t> By analyzing the patient’s location, the system ensures that patients are directed to the nearest hospital.</a:t>
            </a:r>
            <a:endParaRPr lang="en-US" sz="1800" dirty="0">
              <a:latin typeface="Times New Roman" panose="02020603050405020304" pitchFamily="18" charset="0"/>
              <a:cs typeface="Times New Roman" panose="02020603050405020304" pitchFamily="18" charset="0"/>
            </a:endParaRPr>
          </a:p>
          <a:p>
            <a:pPr marL="0" indent="0" algn="just">
              <a:lnSpc>
                <a:spcPts val="2100"/>
              </a:lnSpc>
              <a:buNone/>
            </a:pPr>
            <a:r>
              <a:rPr lang="en-US" sz="1800" dirty="0">
                <a:latin typeface="Times New Roman" panose="02020603050405020304" pitchFamily="18" charset="0"/>
                <a:cs typeface="Times New Roman" panose="02020603050405020304" pitchFamily="18" charset="0"/>
              </a:rPr>
              <a:t>2. </a:t>
            </a:r>
            <a:r>
              <a:rPr lang="en-US" sz="1800" b="1" dirty="0">
                <a:solidFill>
                  <a:srgbClr val="000000"/>
                </a:solidFill>
                <a:effectLst/>
                <a:latin typeface="Times New Roman" panose="02020603050405020304" pitchFamily="18" charset="0"/>
                <a:cs typeface="Times New Roman" panose="02020603050405020304" pitchFamily="18" charset="0"/>
              </a:rPr>
              <a:t>Improved Resource Management:</a:t>
            </a:r>
            <a:endParaRPr lang="en-US" sz="1800" b="1" dirty="0">
              <a:latin typeface="Times New Roman" panose="02020603050405020304" pitchFamily="18" charset="0"/>
              <a:cs typeface="Times New Roman" panose="02020603050405020304" pitchFamily="18" charset="0"/>
            </a:endParaRPr>
          </a:p>
          <a:p>
            <a:pPr algn="just"/>
            <a:r>
              <a:rPr lang="en-US" sz="1800" b="1" dirty="0">
                <a:solidFill>
                  <a:srgbClr val="000000"/>
                </a:solidFill>
                <a:effectLst/>
                <a:latin typeface="Times New Roman" panose="02020603050405020304" pitchFamily="18" charset="0"/>
                <a:cs typeface="Times New Roman" panose="02020603050405020304" pitchFamily="18" charset="0"/>
              </a:rPr>
              <a:t>Blood Bank Integration:</a:t>
            </a:r>
            <a:r>
              <a:rPr lang="en-US" sz="1800" dirty="0">
                <a:solidFill>
                  <a:srgbClr val="000000"/>
                </a:solidFill>
                <a:effectLst/>
                <a:latin typeface="Times New Roman" panose="02020603050405020304" pitchFamily="18" charset="0"/>
                <a:cs typeface="Times New Roman" panose="02020603050405020304" pitchFamily="18" charset="0"/>
              </a:rPr>
              <a:t> Real-time synchronization with blood banks ensures that available blood types and quantities are instantly accessible.</a:t>
            </a:r>
            <a:endParaRPr lang="en-US" sz="1800" dirty="0">
              <a:latin typeface="Times New Roman" panose="02020603050405020304" pitchFamily="18" charset="0"/>
              <a:cs typeface="Times New Roman" panose="02020603050405020304" pitchFamily="18" charset="0"/>
            </a:endParaRPr>
          </a:p>
          <a:p>
            <a:pPr marL="0" indent="0" algn="just">
              <a:buNone/>
            </a:pPr>
            <a:r>
              <a:rPr lang="en-US" sz="1800" dirty="0">
                <a:latin typeface="Times New Roman" panose="02020603050405020304" pitchFamily="18" charset="0"/>
                <a:cs typeface="Times New Roman" panose="02020603050405020304" pitchFamily="18" charset="0"/>
              </a:rPr>
              <a:t>3. </a:t>
            </a:r>
            <a:r>
              <a:rPr lang="en-US" sz="1800" b="1" dirty="0">
                <a:solidFill>
                  <a:srgbClr val="000000"/>
                </a:solidFill>
                <a:effectLst/>
                <a:latin typeface="Times New Roman" panose="02020603050405020304" pitchFamily="18" charset="0"/>
                <a:cs typeface="Times New Roman" panose="02020603050405020304" pitchFamily="18" charset="0"/>
              </a:rPr>
              <a:t>Scalable Emergency Management:</a:t>
            </a:r>
            <a:endParaRPr lang="en-US" sz="1800" b="1" dirty="0">
              <a:solidFill>
                <a:srgbClr val="000000"/>
              </a:solidFill>
              <a:latin typeface="Times New Roman" panose="02020603050405020304" pitchFamily="18" charset="0"/>
              <a:cs typeface="Times New Roman" panose="02020603050405020304" pitchFamily="18" charset="0"/>
            </a:endParaRPr>
          </a:p>
          <a:p>
            <a:pPr algn="just"/>
            <a:r>
              <a:rPr lang="en-US" sz="1800" b="1" dirty="0">
                <a:solidFill>
                  <a:srgbClr val="000000"/>
                </a:solidFill>
                <a:effectLst/>
                <a:latin typeface="Times New Roman" panose="02020603050405020304" pitchFamily="18" charset="0"/>
                <a:cs typeface="Times New Roman" panose="02020603050405020304" pitchFamily="18" charset="0"/>
              </a:rPr>
              <a:t>Handling Mass Emergencies:</a:t>
            </a:r>
            <a:r>
              <a:rPr lang="en-US" sz="1800" dirty="0">
                <a:solidFill>
                  <a:srgbClr val="000000"/>
                </a:solidFill>
                <a:effectLst/>
                <a:latin typeface="Times New Roman" panose="02020603050405020304" pitchFamily="18" charset="0"/>
                <a:cs typeface="Times New Roman" panose="02020603050405020304" pitchFamily="18" charset="0"/>
              </a:rPr>
              <a:t> The system utilizes MongoDB’s distributed architecture, enabling it to scale quickly and handle emergencies involving a large number of patients.  </a:t>
            </a:r>
          </a:p>
          <a:p>
            <a:pPr algn="just"/>
            <a:r>
              <a:rPr lang="en-US" sz="1800" b="1" dirty="0">
                <a:solidFill>
                  <a:srgbClr val="000000"/>
                </a:solidFill>
                <a:effectLst/>
                <a:latin typeface="Times New Roman" panose="02020603050405020304" pitchFamily="18" charset="0"/>
                <a:cs typeface="Times New Roman" panose="02020603050405020304" pitchFamily="18" charset="0"/>
              </a:rPr>
              <a:t>Centralized Decision Making:</a:t>
            </a:r>
            <a:r>
              <a:rPr lang="en-US" sz="1800" dirty="0">
                <a:solidFill>
                  <a:srgbClr val="000000"/>
                </a:solidFill>
                <a:effectLst/>
                <a:latin typeface="Times New Roman" panose="02020603050405020304" pitchFamily="18" charset="0"/>
                <a:cs typeface="Times New Roman" panose="02020603050405020304" pitchFamily="18" charset="0"/>
              </a:rPr>
              <a:t> The centralized aggregation of data supports informed, rapid decision-making in critical situations.</a:t>
            </a:r>
            <a:endParaRPr lang="en-US" sz="1800" dirty="0">
              <a:latin typeface="Times New Roman" panose="02020603050405020304" pitchFamily="18" charset="0"/>
              <a:cs typeface="Times New Roman" panose="02020603050405020304" pitchFamily="18" charset="0"/>
            </a:endParaRPr>
          </a:p>
          <a:p>
            <a:pPr marL="0" indent="0" algn="just">
              <a:lnSpc>
                <a:spcPts val="2100"/>
              </a:lnSpc>
              <a:buNone/>
            </a:pPr>
            <a:r>
              <a:rPr lang="en-US" sz="1800" dirty="0">
                <a:latin typeface="Times New Roman" panose="02020603050405020304" pitchFamily="18" charset="0"/>
                <a:cs typeface="Times New Roman" panose="02020603050405020304" pitchFamily="18" charset="0"/>
              </a:rPr>
              <a:t>4. </a:t>
            </a:r>
            <a:r>
              <a:rPr lang="en-US" sz="1800" b="1" dirty="0">
                <a:solidFill>
                  <a:srgbClr val="000000"/>
                </a:solidFill>
                <a:effectLst/>
                <a:latin typeface="Times New Roman" panose="02020603050405020304" pitchFamily="18" charset="0"/>
                <a:cs typeface="Times New Roman" panose="02020603050405020304" pitchFamily="18" charset="0"/>
              </a:rPr>
              <a:t>Elderly Care:</a:t>
            </a:r>
            <a:endParaRPr lang="en-US" sz="1800" b="1" dirty="0">
              <a:latin typeface="Times New Roman" panose="02020603050405020304" pitchFamily="18" charset="0"/>
              <a:cs typeface="Times New Roman" panose="02020603050405020304" pitchFamily="18" charset="0"/>
            </a:endParaRPr>
          </a:p>
          <a:p>
            <a:pPr algn="just"/>
            <a:r>
              <a:rPr lang="en-US" sz="1800" dirty="0">
                <a:latin typeface="Times New Roman" panose="02020603050405020304" pitchFamily="18" charset="0"/>
                <a:cs typeface="Times New Roman" panose="02020603050405020304" pitchFamily="18" charset="0"/>
              </a:rPr>
              <a:t> </a:t>
            </a:r>
            <a:r>
              <a:rPr lang="en-US" sz="1800" b="1" dirty="0">
                <a:solidFill>
                  <a:srgbClr val="000000"/>
                </a:solidFill>
                <a:effectLst/>
                <a:latin typeface="Times New Roman" panose="02020603050405020304" pitchFamily="18" charset="0"/>
                <a:cs typeface="Times New Roman" panose="02020603050405020304" pitchFamily="18" charset="0"/>
              </a:rPr>
              <a:t>Continuous Monitoring:</a:t>
            </a:r>
            <a:r>
              <a:rPr lang="en-US" sz="1800" dirty="0">
                <a:solidFill>
                  <a:srgbClr val="000000"/>
                </a:solidFill>
                <a:effectLst/>
                <a:latin typeface="Times New Roman" panose="02020603050405020304" pitchFamily="18" charset="0"/>
                <a:cs typeface="Times New Roman" panose="02020603050405020304" pitchFamily="18" charset="0"/>
              </a:rPr>
              <a:t> The integration of IoT devices into the system provides ongoing health monitoring for elderly individuals.</a:t>
            </a:r>
          </a:p>
          <a:p>
            <a:pPr marL="0" indent="0" algn="just">
              <a:buNone/>
            </a:pPr>
            <a:endParaRPr 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2392815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Results &amp; Outcomes Obtained </a:t>
            </a:r>
          </a:p>
        </p:txBody>
      </p:sp>
      <p:pic>
        <p:nvPicPr>
          <p:cNvPr id="5" name="Content Placeholder 4">
            <a:extLst>
              <a:ext uri="{FF2B5EF4-FFF2-40B4-BE49-F238E27FC236}">
                <a16:creationId xmlns:a16="http://schemas.microsoft.com/office/drawing/2014/main" id="{F8ECEF7B-A13D-FC80-F8C2-1F7B3AE2538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04848" y="1137355"/>
            <a:ext cx="1828800" cy="4064000"/>
          </a:xfrm>
          <a:ln>
            <a:solidFill>
              <a:schemeClr val="tx1"/>
            </a:solidFill>
          </a:ln>
        </p:spPr>
      </p:pic>
      <p:sp>
        <p:nvSpPr>
          <p:cNvPr id="6" name="TextBox 5">
            <a:extLst>
              <a:ext uri="{FF2B5EF4-FFF2-40B4-BE49-F238E27FC236}">
                <a16:creationId xmlns:a16="http://schemas.microsoft.com/office/drawing/2014/main" id="{C414EA37-E2AC-FC9E-9EDE-D9FD98F3E582}"/>
              </a:ext>
            </a:extLst>
          </p:cNvPr>
          <p:cNvSpPr txBox="1"/>
          <p:nvPr/>
        </p:nvSpPr>
        <p:spPr>
          <a:xfrm>
            <a:off x="704848" y="5402377"/>
            <a:ext cx="1828800" cy="400110"/>
          </a:xfrm>
          <a:prstGeom prst="rect">
            <a:avLst/>
          </a:prstGeom>
          <a:noFill/>
        </p:spPr>
        <p:txBody>
          <a:bodyPr wrap="square" rtlCol="0">
            <a:spAutoFit/>
          </a:bodyPr>
          <a:lstStyle/>
          <a:p>
            <a:pPr algn="ctr"/>
            <a:r>
              <a:rPr lang="en-US" sz="1000" b="1" dirty="0">
                <a:latin typeface="Times New Roman" panose="02020603050405020304" pitchFamily="18" charset="0"/>
                <a:cs typeface="Times New Roman" panose="02020603050405020304" pitchFamily="18" charset="0"/>
              </a:rPr>
              <a:t>Home Screen LifeLink User App</a:t>
            </a:r>
          </a:p>
        </p:txBody>
      </p:sp>
      <p:pic>
        <p:nvPicPr>
          <p:cNvPr id="8" name="Picture 7">
            <a:extLst>
              <a:ext uri="{FF2B5EF4-FFF2-40B4-BE49-F238E27FC236}">
                <a16:creationId xmlns:a16="http://schemas.microsoft.com/office/drawing/2014/main" id="{52D9507E-4691-CF01-E4E7-BEC9AF516D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3083" y="1137355"/>
            <a:ext cx="1828800" cy="4063999"/>
          </a:xfrm>
          <a:prstGeom prst="rect">
            <a:avLst/>
          </a:prstGeom>
          <a:ln>
            <a:solidFill>
              <a:schemeClr val="tx1"/>
            </a:solidFill>
          </a:ln>
        </p:spPr>
      </p:pic>
      <p:sp>
        <p:nvSpPr>
          <p:cNvPr id="11" name="TextBox 10">
            <a:extLst>
              <a:ext uri="{FF2B5EF4-FFF2-40B4-BE49-F238E27FC236}">
                <a16:creationId xmlns:a16="http://schemas.microsoft.com/office/drawing/2014/main" id="{5DADB599-5DD0-1F9B-FC19-03BCD397689B}"/>
              </a:ext>
            </a:extLst>
          </p:cNvPr>
          <p:cNvSpPr txBox="1"/>
          <p:nvPr/>
        </p:nvSpPr>
        <p:spPr>
          <a:xfrm>
            <a:off x="3503083" y="5385765"/>
            <a:ext cx="1828800" cy="553998"/>
          </a:xfrm>
          <a:prstGeom prst="rect">
            <a:avLst/>
          </a:prstGeom>
          <a:noFill/>
        </p:spPr>
        <p:txBody>
          <a:bodyPr wrap="square" rtlCol="0">
            <a:spAutoFit/>
          </a:bodyPr>
          <a:lstStyle/>
          <a:p>
            <a:pPr algn="ctr"/>
            <a:r>
              <a:rPr lang="en-US" sz="1000" b="1" dirty="0">
                <a:latin typeface="Times New Roman" panose="02020603050405020304" pitchFamily="18" charset="0"/>
                <a:cs typeface="Times New Roman" panose="02020603050405020304" pitchFamily="18" charset="0"/>
              </a:rPr>
              <a:t>Details Of Various Blood Groups in the LifeLink Blood Bank App</a:t>
            </a:r>
          </a:p>
        </p:txBody>
      </p:sp>
      <p:pic>
        <p:nvPicPr>
          <p:cNvPr id="13" name="Picture 12">
            <a:extLst>
              <a:ext uri="{FF2B5EF4-FFF2-40B4-BE49-F238E27FC236}">
                <a16:creationId xmlns:a16="http://schemas.microsoft.com/office/drawing/2014/main" id="{B0D724C5-4D20-4CA7-9E69-A6CB86F0A89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565900" y="1137355"/>
            <a:ext cx="1828800" cy="4064000"/>
          </a:xfrm>
          <a:prstGeom prst="rect">
            <a:avLst/>
          </a:prstGeom>
          <a:ln>
            <a:solidFill>
              <a:schemeClr val="tx1"/>
            </a:solidFill>
          </a:ln>
        </p:spPr>
      </p:pic>
      <p:sp>
        <p:nvSpPr>
          <p:cNvPr id="14" name="TextBox 13">
            <a:extLst>
              <a:ext uri="{FF2B5EF4-FFF2-40B4-BE49-F238E27FC236}">
                <a16:creationId xmlns:a16="http://schemas.microsoft.com/office/drawing/2014/main" id="{1F487985-F722-137C-1BAA-779DB321DAE0}"/>
              </a:ext>
            </a:extLst>
          </p:cNvPr>
          <p:cNvSpPr txBox="1"/>
          <p:nvPr/>
        </p:nvSpPr>
        <p:spPr>
          <a:xfrm>
            <a:off x="6565900" y="5403021"/>
            <a:ext cx="1828800" cy="400110"/>
          </a:xfrm>
          <a:prstGeom prst="rect">
            <a:avLst/>
          </a:prstGeom>
          <a:noFill/>
        </p:spPr>
        <p:txBody>
          <a:bodyPr wrap="square" rtlCol="0">
            <a:spAutoFit/>
          </a:bodyPr>
          <a:lstStyle/>
          <a:p>
            <a:pPr algn="ctr"/>
            <a:r>
              <a:rPr lang="en-US" sz="1000" b="1" dirty="0">
                <a:latin typeface="Times New Roman" panose="02020603050405020304" pitchFamily="18" charset="0"/>
                <a:cs typeface="Times New Roman" panose="02020603050405020304" pitchFamily="18" charset="0"/>
              </a:rPr>
              <a:t>Hospital Registration Form in LifeLink Hospital App</a:t>
            </a:r>
          </a:p>
        </p:txBody>
      </p:sp>
      <p:pic>
        <p:nvPicPr>
          <p:cNvPr id="15" name="Picture 14">
            <a:extLst>
              <a:ext uri="{FF2B5EF4-FFF2-40B4-BE49-F238E27FC236}">
                <a16:creationId xmlns:a16="http://schemas.microsoft.com/office/drawing/2014/main" id="{CE9F287A-6B50-CFE9-E3C2-04B5EDA2D9A6}"/>
              </a:ext>
            </a:extLst>
          </p:cNvPr>
          <p:cNvPicPr>
            <a:picLocks noChangeAspect="1"/>
          </p:cNvPicPr>
          <p:nvPr/>
        </p:nvPicPr>
        <p:blipFill>
          <a:blip r:embed="rId5"/>
          <a:stretch>
            <a:fillRect/>
          </a:stretch>
        </p:blipFill>
        <p:spPr>
          <a:xfrm>
            <a:off x="9631682" y="1137356"/>
            <a:ext cx="1828800" cy="4064000"/>
          </a:xfrm>
          <a:prstGeom prst="rect">
            <a:avLst/>
          </a:prstGeom>
          <a:ln>
            <a:solidFill>
              <a:schemeClr val="tx1"/>
            </a:solidFill>
          </a:ln>
        </p:spPr>
      </p:pic>
      <p:sp>
        <p:nvSpPr>
          <p:cNvPr id="19" name="TextBox 18">
            <a:extLst>
              <a:ext uri="{FF2B5EF4-FFF2-40B4-BE49-F238E27FC236}">
                <a16:creationId xmlns:a16="http://schemas.microsoft.com/office/drawing/2014/main" id="{53158099-9E64-B49E-A0BE-8D7538473068}"/>
              </a:ext>
            </a:extLst>
          </p:cNvPr>
          <p:cNvSpPr txBox="1"/>
          <p:nvPr/>
        </p:nvSpPr>
        <p:spPr>
          <a:xfrm>
            <a:off x="9628717" y="5402377"/>
            <a:ext cx="1828800" cy="553998"/>
          </a:xfrm>
          <a:prstGeom prst="rect">
            <a:avLst/>
          </a:prstGeom>
          <a:noFill/>
        </p:spPr>
        <p:txBody>
          <a:bodyPr wrap="square" rtlCol="0">
            <a:spAutoFit/>
          </a:bodyPr>
          <a:lstStyle/>
          <a:p>
            <a:pPr algn="ctr"/>
            <a:r>
              <a:rPr lang="en-US" sz="1000" b="1" dirty="0">
                <a:latin typeface="Times New Roman" panose="02020603050405020304" pitchFamily="18" charset="0"/>
                <a:cs typeface="Times New Roman" panose="02020603050405020304" pitchFamily="18" charset="0"/>
              </a:rPr>
              <a:t>Ride Requests Sent to Registered Drivers on LifeLink Driver App</a:t>
            </a:r>
          </a:p>
        </p:txBody>
      </p:sp>
    </p:spTree>
    <p:extLst>
      <p:ext uri="{BB962C8B-B14F-4D97-AF65-F5344CB8AC3E}">
        <p14:creationId xmlns:p14="http://schemas.microsoft.com/office/powerpoint/2010/main" val="23948536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4DA339-6739-F117-7F6A-80126FA95BD0}"/>
              </a:ext>
            </a:extLst>
          </p:cNvPr>
          <p:cNvSpPr>
            <a:spLocks noGrp="1"/>
          </p:cNvSpPr>
          <p:nvPr>
            <p:ph type="title"/>
          </p:nvPr>
        </p:nvSpPr>
        <p:spPr/>
        <p:txBody>
          <a:bodyPr/>
          <a:lstStyle/>
          <a:p>
            <a:r>
              <a:rPr lang="en-GB" dirty="0"/>
              <a:t>Results &amp; Outcomes Obtained </a:t>
            </a:r>
            <a:endParaRPr lang="en-US" dirty="0"/>
          </a:p>
        </p:txBody>
      </p:sp>
      <p:sp>
        <p:nvSpPr>
          <p:cNvPr id="3" name="Content Placeholder 2">
            <a:extLst>
              <a:ext uri="{FF2B5EF4-FFF2-40B4-BE49-F238E27FC236}">
                <a16:creationId xmlns:a16="http://schemas.microsoft.com/office/drawing/2014/main" id="{8BAF4A40-0552-C4D9-7E3A-C11FB65AB17B}"/>
              </a:ext>
            </a:extLst>
          </p:cNvPr>
          <p:cNvSpPr>
            <a:spLocks noGrp="1"/>
          </p:cNvSpPr>
          <p:nvPr>
            <p:ph idx="1"/>
          </p:nvPr>
        </p:nvSpPr>
        <p:spPr/>
        <p:txBody>
          <a:bodyPr/>
          <a:lstStyle/>
          <a:p>
            <a:pPr marL="0" indent="0">
              <a:buNone/>
            </a:pPr>
            <a:br>
              <a:rPr lang="en-US" dirty="0">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graphicFrame>
        <p:nvGraphicFramePr>
          <p:cNvPr id="6" name="Table 5">
            <a:extLst>
              <a:ext uri="{FF2B5EF4-FFF2-40B4-BE49-F238E27FC236}">
                <a16:creationId xmlns:a16="http://schemas.microsoft.com/office/drawing/2014/main" id="{7CC04694-39AF-6694-7370-9B26E0018F70}"/>
              </a:ext>
            </a:extLst>
          </p:cNvPr>
          <p:cNvGraphicFramePr>
            <a:graphicFrameLocks noGrp="1"/>
          </p:cNvGraphicFramePr>
          <p:nvPr>
            <p:extLst>
              <p:ext uri="{D42A27DB-BD31-4B8C-83A1-F6EECF244321}">
                <p14:modId xmlns:p14="http://schemas.microsoft.com/office/powerpoint/2010/main" val="3393004783"/>
              </p:ext>
            </p:extLst>
          </p:nvPr>
        </p:nvGraphicFramePr>
        <p:xfrm>
          <a:off x="2032000" y="1870641"/>
          <a:ext cx="8127999" cy="2839720"/>
        </p:xfrm>
        <a:graphic>
          <a:graphicData uri="http://schemas.openxmlformats.org/drawingml/2006/table">
            <a:tbl>
              <a:tblPr firstRow="1" bandRow="1">
                <a:tableStyleId>{5940675A-B579-460E-94D1-54222C63F5DA}</a:tableStyleId>
              </a:tblPr>
              <a:tblGrid>
                <a:gridCol w="2709333">
                  <a:extLst>
                    <a:ext uri="{9D8B030D-6E8A-4147-A177-3AD203B41FA5}">
                      <a16:colId xmlns:a16="http://schemas.microsoft.com/office/drawing/2014/main" val="1706318944"/>
                    </a:ext>
                  </a:extLst>
                </a:gridCol>
                <a:gridCol w="2709333">
                  <a:extLst>
                    <a:ext uri="{9D8B030D-6E8A-4147-A177-3AD203B41FA5}">
                      <a16:colId xmlns:a16="http://schemas.microsoft.com/office/drawing/2014/main" val="1555731666"/>
                    </a:ext>
                  </a:extLst>
                </a:gridCol>
                <a:gridCol w="2709333">
                  <a:extLst>
                    <a:ext uri="{9D8B030D-6E8A-4147-A177-3AD203B41FA5}">
                      <a16:colId xmlns:a16="http://schemas.microsoft.com/office/drawing/2014/main" val="915385381"/>
                    </a:ext>
                  </a:extLst>
                </a:gridCol>
              </a:tblGrid>
              <a:tr h="370840">
                <a:tc>
                  <a:txBody>
                    <a:bodyPr/>
                    <a:lstStyle/>
                    <a:p>
                      <a:pPr algn="ctr"/>
                      <a:r>
                        <a:rPr lang="en-US" sz="1200" b="1" dirty="0">
                          <a:latin typeface="Times New Roman" panose="02020603050405020304" pitchFamily="18" charset="0"/>
                          <a:cs typeface="Times New Roman" panose="02020603050405020304" pitchFamily="18" charset="0"/>
                        </a:rPr>
                        <a:t>Feature</a:t>
                      </a:r>
                    </a:p>
                  </a:txBody>
                  <a:tcPr/>
                </a:tc>
                <a:tc>
                  <a:txBody>
                    <a:bodyPr/>
                    <a:lstStyle/>
                    <a:p>
                      <a:pPr algn="ctr"/>
                      <a:r>
                        <a:rPr lang="en-US" sz="1200" b="1" dirty="0">
                          <a:latin typeface="Times New Roman" panose="02020603050405020304" pitchFamily="18" charset="0"/>
                          <a:cs typeface="Times New Roman" panose="02020603050405020304" pitchFamily="18" charset="0"/>
                        </a:rPr>
                        <a:t>Existing Technologies</a:t>
                      </a:r>
                    </a:p>
                  </a:txBody>
                  <a:tcPr/>
                </a:tc>
                <a:tc>
                  <a:txBody>
                    <a:bodyPr/>
                    <a:lstStyle/>
                    <a:p>
                      <a:pPr algn="ctr"/>
                      <a:r>
                        <a:rPr lang="en-US" sz="1200" b="1" dirty="0">
                          <a:latin typeface="Times New Roman" panose="02020603050405020304" pitchFamily="18" charset="0"/>
                          <a:cs typeface="Times New Roman" panose="02020603050405020304" pitchFamily="18" charset="0"/>
                        </a:rPr>
                        <a:t>LifeLink</a:t>
                      </a:r>
                    </a:p>
                  </a:txBody>
                  <a:tcPr/>
                </a:tc>
                <a:extLst>
                  <a:ext uri="{0D108BD9-81ED-4DB2-BD59-A6C34878D82A}">
                    <a16:rowId xmlns:a16="http://schemas.microsoft.com/office/drawing/2014/main" val="3265286946"/>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Times New Roman" panose="02020603050405020304" pitchFamily="18" charset="0"/>
                          <a:ea typeface="+mn-ea"/>
                          <a:cs typeface="Times New Roman" panose="02020603050405020304" pitchFamily="18" charset="0"/>
                        </a:rPr>
                        <a:t>First Aid Guidance</a:t>
                      </a:r>
                    </a:p>
                    <a:p>
                      <a:pPr algn="ctr"/>
                      <a:endParaRPr lang="en-US" sz="1200" dirty="0">
                        <a:latin typeface="Times New Roman" panose="02020603050405020304" pitchFamily="18" charset="0"/>
                        <a:cs typeface="Times New Roman" panose="02020603050405020304" pitchFamily="18" charset="0"/>
                      </a:endParaRPr>
                    </a:p>
                  </a:txBody>
                  <a:tcPr/>
                </a:tc>
                <a:tc>
                  <a:txBody>
                    <a:bodyPr/>
                    <a:lstStyle/>
                    <a:p>
                      <a:pPr algn="ctr"/>
                      <a:r>
                        <a:rPr lang="en-US" sz="1200" kern="1200" dirty="0">
                          <a:solidFill>
                            <a:schemeClr val="tx1"/>
                          </a:solidFill>
                          <a:effectLst/>
                          <a:latin typeface="Times New Roman" panose="02020603050405020304" pitchFamily="18" charset="0"/>
                          <a:ea typeface="+mn-ea"/>
                          <a:cs typeface="Times New Roman" panose="02020603050405020304" pitchFamily="18" charset="0"/>
                        </a:rPr>
                        <a:t>Most existing systems</a:t>
                      </a:r>
                    </a:p>
                    <a:p>
                      <a:pPr algn="ctr"/>
                      <a:r>
                        <a:rPr lang="en-US" sz="1200" kern="1200" dirty="0">
                          <a:solidFill>
                            <a:schemeClr val="tx1"/>
                          </a:solidFill>
                          <a:effectLst/>
                          <a:latin typeface="Times New Roman" panose="02020603050405020304" pitchFamily="18" charset="0"/>
                          <a:ea typeface="+mn-ea"/>
                          <a:cs typeface="Times New Roman" panose="02020603050405020304" pitchFamily="18" charset="0"/>
                        </a:rPr>
                        <a:t>do not provide text-based first aid instructions.</a:t>
                      </a:r>
                      <a:endParaRPr lang="en-US" sz="1200" dirty="0">
                        <a:latin typeface="Times New Roman" panose="02020603050405020304" pitchFamily="18" charset="0"/>
                        <a:cs typeface="Times New Roman" panose="02020603050405020304" pitchFamily="18" charset="0"/>
                      </a:endParaRPr>
                    </a:p>
                  </a:txBody>
                  <a:tcPr/>
                </a:tc>
                <a:tc>
                  <a:txBody>
                    <a:bodyPr/>
                    <a:lstStyle/>
                    <a:p>
                      <a:pPr algn="ctr"/>
                      <a:r>
                        <a:rPr lang="en-US" sz="1200" kern="1200" dirty="0">
                          <a:solidFill>
                            <a:schemeClr val="tx1"/>
                          </a:solidFill>
                          <a:effectLst/>
                          <a:latin typeface="Times New Roman" panose="02020603050405020304" pitchFamily="18" charset="0"/>
                          <a:ea typeface="+mn-ea"/>
                          <a:cs typeface="Times New Roman" panose="02020603050405020304" pitchFamily="18" charset="0"/>
                        </a:rPr>
                        <a:t>LifeLink gives the user CPR instructions to help the user with instructions until the arrival of Ambulance.</a:t>
                      </a:r>
                    </a:p>
                    <a:p>
                      <a:pPr algn="ctr"/>
                      <a:endParaRPr lang="en-US" sz="1200"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082373154"/>
                  </a:ext>
                </a:extLst>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Times New Roman" panose="02020603050405020304" pitchFamily="18" charset="0"/>
                          <a:ea typeface="+mn-ea"/>
                          <a:cs typeface="Times New Roman" panose="02020603050405020304" pitchFamily="18" charset="0"/>
                        </a:rPr>
                        <a:t>Blood Bank Integration </a:t>
                      </a:r>
                    </a:p>
                    <a:p>
                      <a:pPr algn="ctr"/>
                      <a:endParaRPr lang="en-US" sz="1200" dirty="0">
                        <a:latin typeface="Times New Roman" panose="02020603050405020304" pitchFamily="18" charset="0"/>
                        <a:cs typeface="Times New Roman" panose="02020603050405020304" pitchFamily="18" charset="0"/>
                      </a:endParaRPr>
                    </a:p>
                  </a:txBody>
                  <a:tcPr/>
                </a:tc>
                <a:tc>
                  <a:txBody>
                    <a:bodyPr/>
                    <a:lstStyle/>
                    <a:p>
                      <a:pPr algn="ctr"/>
                      <a:r>
                        <a:rPr lang="en-US" sz="1200" dirty="0">
                          <a:latin typeface="Times New Roman" panose="02020603050405020304" pitchFamily="18" charset="0"/>
                          <a:cs typeface="Times New Roman" panose="02020603050405020304" pitchFamily="18" charset="0"/>
                        </a:rPr>
                        <a:t>Most of the existing systems do not have the option to integrate Blood Bank within the app.</a:t>
                      </a:r>
                    </a:p>
                  </a:txBody>
                  <a:tcPr/>
                </a:tc>
                <a:tc>
                  <a:txBody>
                    <a:bodyPr/>
                    <a:lstStyle/>
                    <a:p>
                      <a:pPr algn="ctr"/>
                      <a:r>
                        <a:rPr lang="en-US" sz="1200" dirty="0">
                          <a:latin typeface="Times New Roman" panose="02020603050405020304" pitchFamily="18" charset="0"/>
                          <a:cs typeface="Times New Roman" panose="02020603050405020304" pitchFamily="18" charset="0"/>
                        </a:rPr>
                        <a:t>LifeLink has a Blood Bank app for the hospital, which makes sure that the particular blood group can be delivered to a patient who arrives with an emergency</a:t>
                      </a:r>
                    </a:p>
                  </a:txBody>
                  <a:tcPr/>
                </a:tc>
                <a:extLst>
                  <a:ext uri="{0D108BD9-81ED-4DB2-BD59-A6C34878D82A}">
                    <a16:rowId xmlns:a16="http://schemas.microsoft.com/office/drawing/2014/main" val="1027980219"/>
                  </a:ext>
                </a:extLst>
              </a:tr>
              <a:tr h="370840">
                <a:tc>
                  <a:txBody>
                    <a:bodyPr/>
                    <a:lstStyle/>
                    <a:p>
                      <a:pPr algn="ctr"/>
                      <a:r>
                        <a:rPr lang="en-US" sz="1200" dirty="0">
                          <a:latin typeface="Times New Roman" panose="02020603050405020304" pitchFamily="18" charset="0"/>
                          <a:cs typeface="Times New Roman" panose="02020603050405020304" pitchFamily="18" charset="0"/>
                        </a:rPr>
                        <a:t>Coordination within various users</a:t>
                      </a:r>
                    </a:p>
                  </a:txBody>
                  <a:tcPr/>
                </a:tc>
                <a:tc>
                  <a:txBody>
                    <a:bodyPr/>
                    <a:lstStyle/>
                    <a:p>
                      <a:pPr algn="ctr"/>
                      <a:r>
                        <a:rPr lang="en-US" sz="1200" dirty="0">
                          <a:latin typeface="Times New Roman" panose="02020603050405020304" pitchFamily="18" charset="0"/>
                          <a:cs typeface="Times New Roman" panose="02020603050405020304" pitchFamily="18" charset="0"/>
                        </a:rPr>
                        <a:t>Most systems do not provide proper integration between drivers, hospitals and users.</a:t>
                      </a:r>
                    </a:p>
                  </a:txBody>
                  <a:tcPr/>
                </a:tc>
                <a:tc>
                  <a:txBody>
                    <a:bodyPr/>
                    <a:lstStyle/>
                    <a:p>
                      <a:pPr algn="ctr"/>
                      <a:r>
                        <a:rPr lang="en-US" sz="1200" dirty="0">
                          <a:latin typeface="Times New Roman" panose="02020603050405020304" pitchFamily="18" charset="0"/>
                          <a:cs typeface="Times New Roman" panose="02020603050405020304" pitchFamily="18" charset="0"/>
                        </a:rPr>
                        <a:t>LifeLink has a specific version for each user and ensures collaboration remains smooth between different users.</a:t>
                      </a:r>
                    </a:p>
                  </a:txBody>
                  <a:tcPr/>
                </a:tc>
                <a:extLst>
                  <a:ext uri="{0D108BD9-81ED-4DB2-BD59-A6C34878D82A}">
                    <a16:rowId xmlns:a16="http://schemas.microsoft.com/office/drawing/2014/main" val="1575253365"/>
                  </a:ext>
                </a:extLst>
              </a:tr>
            </a:tbl>
          </a:graphicData>
        </a:graphic>
      </p:graphicFrame>
      <p:sp>
        <p:nvSpPr>
          <p:cNvPr id="7" name="TextBox 6">
            <a:extLst>
              <a:ext uri="{FF2B5EF4-FFF2-40B4-BE49-F238E27FC236}">
                <a16:creationId xmlns:a16="http://schemas.microsoft.com/office/drawing/2014/main" id="{E2460291-E734-0F8B-C990-2D5DC00456D8}"/>
              </a:ext>
            </a:extLst>
          </p:cNvPr>
          <p:cNvSpPr txBox="1"/>
          <p:nvPr/>
        </p:nvSpPr>
        <p:spPr>
          <a:xfrm>
            <a:off x="4305298" y="4990082"/>
            <a:ext cx="3581401" cy="276999"/>
          </a:xfrm>
          <a:prstGeom prst="rect">
            <a:avLst/>
          </a:prstGeom>
          <a:noFill/>
        </p:spPr>
        <p:txBody>
          <a:bodyPr wrap="square" rtlCol="0">
            <a:spAutoFit/>
          </a:bodyPr>
          <a:lstStyle/>
          <a:p>
            <a:r>
              <a:rPr lang="en-US" sz="1200" b="1" dirty="0">
                <a:latin typeface="Times New Roman" panose="02020603050405020304" pitchFamily="18" charset="0"/>
                <a:cs typeface="Times New Roman" panose="02020603050405020304" pitchFamily="18" charset="0"/>
              </a:rPr>
              <a:t>Table Comparing LifeLink To Existing Technologies</a:t>
            </a:r>
          </a:p>
        </p:txBody>
      </p:sp>
    </p:spTree>
    <p:extLst>
      <p:ext uri="{BB962C8B-B14F-4D97-AF65-F5344CB8AC3E}">
        <p14:creationId xmlns:p14="http://schemas.microsoft.com/office/powerpoint/2010/main" val="24919816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Conclusion</a:t>
            </a:r>
          </a:p>
        </p:txBody>
      </p:sp>
      <p:sp>
        <p:nvSpPr>
          <p:cNvPr id="5" name="Rectangle 2">
            <a:extLst>
              <a:ext uri="{FF2B5EF4-FFF2-40B4-BE49-F238E27FC236}">
                <a16:creationId xmlns:a16="http://schemas.microsoft.com/office/drawing/2014/main" id="{7FB90A9E-4A3B-3FED-7CB1-05BE339CE08D}"/>
              </a:ext>
            </a:extLst>
          </p:cNvPr>
          <p:cNvSpPr>
            <a:spLocks noGrp="1" noChangeArrowheads="1"/>
          </p:cNvSpPr>
          <p:nvPr>
            <p:ph idx="1"/>
          </p:nvPr>
        </p:nvSpPr>
        <p:spPr bwMode="auto">
          <a:xfrm>
            <a:off x="741083" y="1169919"/>
            <a:ext cx="10527553" cy="45181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r>
              <a:rPr lang="en-US" sz="2200" dirty="0">
                <a:solidFill>
                  <a:srgbClr val="000000"/>
                </a:solidFill>
                <a:effectLst/>
                <a:latin typeface="Times New Roman" panose="02020603050405020304" pitchFamily="18" charset="0"/>
              </a:rPr>
              <a:t>The </a:t>
            </a:r>
            <a:r>
              <a:rPr lang="en-US" sz="2200" b="1" dirty="0">
                <a:solidFill>
                  <a:srgbClr val="000000"/>
                </a:solidFill>
                <a:effectLst/>
                <a:latin typeface="Times New Roman" panose="02020603050405020304" pitchFamily="18" charset="0"/>
              </a:rPr>
              <a:t>LifeLink</a:t>
            </a:r>
            <a:r>
              <a:rPr lang="en-US" sz="2200" dirty="0">
                <a:solidFill>
                  <a:srgbClr val="000000"/>
                </a:solidFill>
                <a:effectLst/>
                <a:latin typeface="Times New Roman" panose="02020603050405020304" pitchFamily="18" charset="0"/>
              </a:rPr>
              <a:t> system, developed with </a:t>
            </a:r>
            <a:r>
              <a:rPr lang="en-US" sz="2200" b="1" dirty="0">
                <a:solidFill>
                  <a:srgbClr val="000000"/>
                </a:solidFill>
                <a:effectLst/>
                <a:latin typeface="Times New Roman" panose="02020603050405020304" pitchFamily="18" charset="0"/>
              </a:rPr>
              <a:t>Java</a:t>
            </a:r>
            <a:r>
              <a:rPr lang="en-US" sz="2200" dirty="0">
                <a:solidFill>
                  <a:srgbClr val="000000"/>
                </a:solidFill>
                <a:effectLst/>
                <a:latin typeface="Times New Roman" panose="02020603050405020304" pitchFamily="18" charset="0"/>
              </a:rPr>
              <a:t>, </a:t>
            </a:r>
            <a:r>
              <a:rPr lang="en-US" sz="2200" b="1" dirty="0">
                <a:solidFill>
                  <a:srgbClr val="000000"/>
                </a:solidFill>
                <a:effectLst/>
                <a:latin typeface="Times New Roman" panose="02020603050405020304" pitchFamily="18" charset="0"/>
              </a:rPr>
              <a:t>MongoDB</a:t>
            </a:r>
            <a:r>
              <a:rPr lang="en-US" sz="2200" dirty="0">
                <a:solidFill>
                  <a:srgbClr val="000000"/>
                </a:solidFill>
                <a:effectLst/>
                <a:latin typeface="Times New Roman" panose="02020603050405020304" pitchFamily="18" charset="0"/>
              </a:rPr>
              <a:t>, and </a:t>
            </a:r>
            <a:r>
              <a:rPr lang="en-US" sz="2200" b="1" dirty="0">
                <a:solidFill>
                  <a:srgbClr val="000000"/>
                </a:solidFill>
                <a:effectLst/>
                <a:latin typeface="Times New Roman" panose="02020603050405020304" pitchFamily="18" charset="0"/>
              </a:rPr>
              <a:t>Spring Boot</a:t>
            </a:r>
            <a:r>
              <a:rPr lang="en-US" sz="2200" dirty="0">
                <a:solidFill>
                  <a:srgbClr val="000000"/>
                </a:solidFill>
                <a:effectLst/>
                <a:latin typeface="Times New Roman" panose="02020603050405020304" pitchFamily="18" charset="0"/>
              </a:rPr>
              <a:t>, offers a real-time, scalable solution to bridge gaps in existing emergency response systems. By utilizing GPS tracking, IoT devices for elderly care, and seamless communication between ambulances and hospitals, it minimizes delays and optimizes emergency response. The system ensures timely intervention and better resource coordination, directing ambulances to hospitals with the necessary resources while enhancing patient care.</a:t>
            </a:r>
          </a:p>
          <a:p>
            <a:pPr algn="just"/>
            <a:r>
              <a:rPr lang="en-US" sz="2200" dirty="0">
                <a:solidFill>
                  <a:srgbClr val="000000"/>
                </a:solidFill>
                <a:effectLst/>
                <a:latin typeface="Times New Roman" panose="02020603050405020304" pitchFamily="18" charset="0"/>
              </a:rPr>
              <a:t>The app’s user-centric design, with features like voice commands and multi-language support, makes it accessible to all users, particularly elderly individuals with limited technological experience. With </a:t>
            </a:r>
            <a:r>
              <a:rPr lang="en-US" sz="2200" b="1" dirty="0">
                <a:solidFill>
                  <a:srgbClr val="000000"/>
                </a:solidFill>
                <a:effectLst/>
                <a:latin typeface="Times New Roman" panose="02020603050405020304" pitchFamily="18" charset="0"/>
              </a:rPr>
              <a:t>MongoDB’s distributed architecture</a:t>
            </a:r>
            <a:r>
              <a:rPr lang="en-US" sz="2200" dirty="0">
                <a:solidFill>
                  <a:srgbClr val="000000"/>
                </a:solidFill>
                <a:effectLst/>
                <a:latin typeface="Times New Roman" panose="02020603050405020304" pitchFamily="18" charset="0"/>
              </a:rPr>
              <a:t> and </a:t>
            </a:r>
            <a:r>
              <a:rPr lang="en-US" sz="2200" b="1" dirty="0">
                <a:solidFill>
                  <a:srgbClr val="000000"/>
                </a:solidFill>
                <a:effectLst/>
                <a:latin typeface="Times New Roman" panose="02020603050405020304" pitchFamily="18" charset="0"/>
              </a:rPr>
              <a:t>Spring Boot</a:t>
            </a:r>
            <a:r>
              <a:rPr lang="en-US" sz="2200" dirty="0">
                <a:solidFill>
                  <a:srgbClr val="000000"/>
                </a:solidFill>
                <a:effectLst/>
                <a:latin typeface="Times New Roman" panose="02020603050405020304" pitchFamily="18" charset="0"/>
              </a:rPr>
              <a:t>, the system is built to scale and handle large volumes of data efficiently, making it suitable for both small emergencies and large-scale disasters.</a:t>
            </a:r>
          </a:p>
          <a:p>
            <a:endParaRPr lang="en-US" sz="1600"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22385711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4DEEB6-3F0C-3674-96DD-218CBFB4B3AB}"/>
              </a:ext>
            </a:extLst>
          </p:cNvPr>
          <p:cNvSpPr>
            <a:spLocks noGrp="1"/>
          </p:cNvSpPr>
          <p:nvPr>
            <p:ph type="title"/>
          </p:nvPr>
        </p:nvSpPr>
        <p:spPr/>
        <p:txBody>
          <a:bodyPr/>
          <a:lstStyle/>
          <a:p>
            <a:r>
              <a:rPr lang="en-GB" dirty="0"/>
              <a:t>References</a:t>
            </a:r>
            <a:endParaRPr lang="en-IN" dirty="0"/>
          </a:p>
        </p:txBody>
      </p:sp>
      <p:sp>
        <p:nvSpPr>
          <p:cNvPr id="3" name="Content Placeholder 2">
            <a:extLst>
              <a:ext uri="{FF2B5EF4-FFF2-40B4-BE49-F238E27FC236}">
                <a16:creationId xmlns:a16="http://schemas.microsoft.com/office/drawing/2014/main" id="{E5167A3E-2DEF-57A3-2F95-570B47C9AE26}"/>
              </a:ext>
            </a:extLst>
          </p:cNvPr>
          <p:cNvSpPr>
            <a:spLocks noGrp="1"/>
          </p:cNvSpPr>
          <p:nvPr>
            <p:ph idx="1"/>
          </p:nvPr>
        </p:nvSpPr>
        <p:spPr>
          <a:xfrm>
            <a:off x="812800" y="1016001"/>
            <a:ext cx="10668000" cy="5033681"/>
          </a:xfrm>
        </p:spPr>
        <p:txBody>
          <a:bodyPr>
            <a:noAutofit/>
          </a:bodyPr>
          <a:lstStyle/>
          <a:p>
            <a:pPr marL="0" indent="0" algn="just">
              <a:buNone/>
            </a:pPr>
            <a:r>
              <a:rPr lang="en-US" sz="2000" b="1" dirty="0">
                <a:solidFill>
                  <a:srgbClr val="000000"/>
                </a:solidFill>
                <a:effectLst/>
                <a:latin typeface="Times New Roman" panose="02020603050405020304" pitchFamily="18" charset="0"/>
              </a:rPr>
              <a:t>[1] Zhang, X., &amp; Zhang, Y. (2020).</a:t>
            </a:r>
            <a:r>
              <a:rPr lang="en-US" sz="2000" dirty="0">
                <a:solidFill>
                  <a:srgbClr val="000000"/>
                </a:solidFill>
                <a:effectLst/>
                <a:latin typeface="Times New Roman" panose="02020603050405020304" pitchFamily="18" charset="0"/>
              </a:rPr>
              <a:t> "A survey on IoT-based emergency response systems.” - </a:t>
            </a:r>
            <a:r>
              <a:rPr lang="en-US" sz="2000" i="1" dirty="0">
                <a:solidFill>
                  <a:srgbClr val="000000"/>
                </a:solidFill>
                <a:effectLst/>
                <a:latin typeface="Times New Roman" panose="02020603050405020304" pitchFamily="18" charset="0"/>
              </a:rPr>
              <a:t>Journal of Intelligent &amp; Fuzzy Systems</a:t>
            </a:r>
            <a:r>
              <a:rPr lang="en-US" sz="2000" dirty="0">
                <a:solidFill>
                  <a:srgbClr val="000000"/>
                </a:solidFill>
                <a:effectLst/>
                <a:latin typeface="Times New Roman" panose="02020603050405020304" pitchFamily="18" charset="0"/>
              </a:rPr>
              <a:t>, 39(5), pp. 6165-6174. </a:t>
            </a:r>
            <a:r>
              <a:rPr lang="en-US" sz="1600" dirty="0">
                <a:solidFill>
                  <a:srgbClr val="0000FF"/>
                </a:solidFill>
                <a:effectLst/>
                <a:latin typeface="Times New Roman" panose="02020603050405020304" pitchFamily="18" charset="0"/>
              </a:rPr>
              <a:t>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/10.3233/JIFS-189237</a:t>
            </a:r>
            <a:endParaRPr lang="en-IN" sz="2000" u="sng" kern="100" dirty="0">
              <a:solidFill>
                <a:srgbClr val="0563C1"/>
              </a:solidFill>
              <a:latin typeface="Times New Roman" panose="02020603050405020304" pitchFamily="18" charset="0"/>
              <a:ea typeface="Calibri" panose="020F0502020204030204" pitchFamily="34" charset="0"/>
              <a:cs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[2] Sahu, M., &amp; Mohapatra, S. (2019).</a:t>
            </a:r>
            <a:r>
              <a:rPr lang="en-US" sz="2000" dirty="0">
                <a:solidFill>
                  <a:srgbClr val="000000"/>
                </a:solidFill>
                <a:effectLst/>
                <a:latin typeface="Times New Roman" panose="02020603050405020304" pitchFamily="18" charset="0"/>
              </a:rPr>
              <a:t> "Healthcare monitoring system using IoT: A review." - </a:t>
            </a:r>
            <a:r>
              <a:rPr lang="en-US" sz="2000" i="1" dirty="0">
                <a:solidFill>
                  <a:srgbClr val="000000"/>
                </a:solidFill>
                <a:effectLst/>
                <a:latin typeface="Times New Roman" panose="02020603050405020304" pitchFamily="18" charset="0"/>
              </a:rPr>
              <a:t>Procedia Computer Science</a:t>
            </a:r>
            <a:r>
              <a:rPr lang="en-US" sz="2000" dirty="0">
                <a:solidFill>
                  <a:srgbClr val="000000"/>
                </a:solidFill>
                <a:effectLst/>
                <a:latin typeface="Times New Roman" panose="02020603050405020304" pitchFamily="18" charset="0"/>
              </a:rPr>
              <a:t>, 132, pp.397-402. </a:t>
            </a:r>
            <a:r>
              <a:rPr lang="en-US" sz="1600" dirty="0">
                <a:solidFill>
                  <a:srgbClr val="000000"/>
                </a:solidFill>
                <a:effectLst/>
                <a:latin typeface="Times New Roman" panose="02020603050405020304" pitchFamily="18" charset="0"/>
              </a:rPr>
              <a:t> </a:t>
            </a:r>
            <a:r>
              <a:rPr lang="en-US" sz="1600" dirty="0">
                <a:solidFill>
                  <a:srgbClr val="0000FF"/>
                </a:solidFill>
                <a:effectLst/>
                <a:latin typeface="Times New Roman" panose="02020603050405020304" pitchFamily="18" charset="0"/>
              </a:rPr>
              <a:t>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/10.1016/j.procs.2018.05.198</a:t>
            </a:r>
            <a:endParaRPr lang="en-US" sz="2000" dirty="0">
              <a:solidFill>
                <a:srgbClr val="000000"/>
              </a:solidFill>
              <a:effectLst/>
              <a:latin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[3]</a:t>
            </a:r>
            <a:r>
              <a:rPr lang="en-US" sz="2000" dirty="0">
                <a:solidFill>
                  <a:srgbClr val="000000"/>
                </a:solidFill>
                <a:effectLst/>
                <a:latin typeface="Times New Roman" panose="02020603050405020304" pitchFamily="18" charset="0"/>
              </a:rPr>
              <a:t> </a:t>
            </a:r>
            <a:r>
              <a:rPr lang="en-US" sz="2000" b="1" dirty="0">
                <a:solidFill>
                  <a:srgbClr val="000000"/>
                </a:solidFill>
                <a:effectLst/>
                <a:latin typeface="Times New Roman" panose="02020603050405020304" pitchFamily="18" charset="0"/>
              </a:rPr>
              <a:t>Li, K., Zhang, H., &amp; Liu, Y. (2021).</a:t>
            </a:r>
            <a:r>
              <a:rPr lang="en-US" sz="2000" dirty="0">
                <a:solidFill>
                  <a:srgbClr val="000000"/>
                </a:solidFill>
                <a:effectLst/>
                <a:latin typeface="Times New Roman" panose="02020603050405020304" pitchFamily="18" charset="0"/>
              </a:rPr>
              <a:t> "Real-time ambulatory healthcare services: A case study of IoT-based smart health systems.” - </a:t>
            </a:r>
            <a:r>
              <a:rPr lang="en-US" sz="2000" i="1" dirty="0">
                <a:solidFill>
                  <a:srgbClr val="000000"/>
                </a:solidFill>
                <a:effectLst/>
                <a:latin typeface="Times New Roman" panose="02020603050405020304" pitchFamily="18" charset="0"/>
              </a:rPr>
              <a:t>Sensors</a:t>
            </a:r>
            <a:r>
              <a:rPr lang="en-US" sz="2000" dirty="0">
                <a:solidFill>
                  <a:srgbClr val="000000"/>
                </a:solidFill>
                <a:effectLst/>
                <a:latin typeface="Times New Roman" panose="02020603050405020304" pitchFamily="18" charset="0"/>
              </a:rPr>
              <a:t>, 21(6), pp.1867. </a:t>
            </a:r>
            <a:r>
              <a:rPr lang="en-US" sz="1600" dirty="0">
                <a:solidFill>
                  <a:srgbClr val="0000FF"/>
                </a:solidFill>
                <a:effectLst/>
                <a:latin typeface="Times New Roman" panose="02020603050405020304" pitchFamily="18" charset="0"/>
              </a:rPr>
              <a:t>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/10.3390/s21061867</a:t>
            </a:r>
            <a:endParaRPr lang="en-US" sz="2000" dirty="0">
              <a:solidFill>
                <a:srgbClr val="000000"/>
              </a:solidFill>
              <a:effectLst/>
              <a:latin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[4] Sharma, S., &amp; Girdhar, A. (2020).</a:t>
            </a:r>
            <a:r>
              <a:rPr lang="en-US" sz="2000" dirty="0">
                <a:solidFill>
                  <a:srgbClr val="000000"/>
                </a:solidFill>
                <a:effectLst/>
                <a:latin typeface="Times New Roman" panose="02020603050405020304" pitchFamily="18" charset="0"/>
              </a:rPr>
              <a:t> "IoT-enabled ambulance service management.” - </a:t>
            </a:r>
            <a:r>
              <a:rPr lang="en-US" sz="2000" i="1" dirty="0">
                <a:solidFill>
                  <a:srgbClr val="000000"/>
                </a:solidFill>
                <a:effectLst/>
                <a:latin typeface="Times New Roman" panose="02020603050405020304" pitchFamily="18" charset="0"/>
              </a:rPr>
              <a:t>Procedia Computer Science</a:t>
            </a:r>
            <a:r>
              <a:rPr lang="en-US" sz="2000" dirty="0">
                <a:solidFill>
                  <a:srgbClr val="000000"/>
                </a:solidFill>
                <a:effectLst/>
                <a:latin typeface="Times New Roman" panose="02020603050405020304" pitchFamily="18" charset="0"/>
              </a:rPr>
              <a:t>, 167, pp.2261-2270.</a:t>
            </a:r>
            <a:r>
              <a:rPr lang="en-US" sz="1600" dirty="0">
                <a:solidFill>
                  <a:srgbClr val="0000FF"/>
                </a:solidFill>
                <a:effectLst/>
                <a:latin typeface="Times New Roman" panose="02020603050405020304" pitchFamily="18" charset="0"/>
              </a:rPr>
              <a:t> 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/10.1016/j.procs.2020.03.277</a:t>
            </a:r>
            <a:endParaRPr lang="en-US" sz="2000" dirty="0">
              <a:solidFill>
                <a:srgbClr val="000000"/>
              </a:solidFill>
              <a:effectLst/>
              <a:latin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[5] </a:t>
            </a:r>
            <a:r>
              <a:rPr lang="en-US" sz="2000" b="1" dirty="0" err="1">
                <a:solidFill>
                  <a:srgbClr val="000000"/>
                </a:solidFill>
                <a:effectLst/>
                <a:latin typeface="Times New Roman" panose="02020603050405020304" pitchFamily="18" charset="0"/>
              </a:rPr>
              <a:t>Chien</a:t>
            </a:r>
            <a:r>
              <a:rPr lang="en-US" sz="2000" b="1" dirty="0">
                <a:solidFill>
                  <a:srgbClr val="000000"/>
                </a:solidFill>
                <a:effectLst/>
                <a:latin typeface="Times New Roman" panose="02020603050405020304" pitchFamily="18" charset="0"/>
              </a:rPr>
              <a:t>, S., &amp; Ding, W. (2019).</a:t>
            </a:r>
            <a:r>
              <a:rPr lang="en-US" sz="2000" dirty="0">
                <a:solidFill>
                  <a:srgbClr val="000000"/>
                </a:solidFill>
                <a:effectLst/>
                <a:latin typeface="Times New Roman" panose="02020603050405020304" pitchFamily="18" charset="0"/>
              </a:rPr>
              <a:t> "Predictive analytics in healthcare: A survey." - </a:t>
            </a:r>
            <a:r>
              <a:rPr lang="en-US" sz="2000" i="1" dirty="0">
                <a:solidFill>
                  <a:srgbClr val="000000"/>
                </a:solidFill>
                <a:effectLst/>
                <a:latin typeface="Times New Roman" panose="02020603050405020304" pitchFamily="18" charset="0"/>
              </a:rPr>
              <a:t>IEEE Access</a:t>
            </a:r>
            <a:r>
              <a:rPr lang="en-US" sz="2000" dirty="0">
                <a:solidFill>
                  <a:srgbClr val="000000"/>
                </a:solidFill>
                <a:effectLst/>
                <a:latin typeface="Times New Roman" panose="02020603050405020304" pitchFamily="18" charset="0"/>
              </a:rPr>
              <a:t>, 7, pp.168838-168852.</a:t>
            </a:r>
            <a:r>
              <a:rPr lang="en-US" sz="1600" dirty="0">
                <a:solidFill>
                  <a:srgbClr val="000000"/>
                </a:solidFill>
                <a:effectLst/>
                <a:latin typeface="Times New Roman" panose="02020603050405020304" pitchFamily="18" charset="0"/>
              </a:rPr>
              <a:t> </a:t>
            </a:r>
            <a:r>
              <a:rPr lang="en-US" sz="1600" dirty="0">
                <a:solidFill>
                  <a:srgbClr val="0000FF"/>
                </a:solidFill>
                <a:effectLst/>
                <a:latin typeface="Times New Roman" panose="02020603050405020304" pitchFamily="18" charset="0"/>
              </a:rPr>
              <a:t>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/10.1109/ACCESS.2019.2954429</a:t>
            </a:r>
            <a:endParaRPr lang="en-US" sz="2000" dirty="0">
              <a:solidFill>
                <a:srgbClr val="000000"/>
              </a:solidFill>
              <a:effectLst/>
              <a:latin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[6] Salem, A., &amp; Nassar, M. (2020).</a:t>
            </a:r>
            <a:r>
              <a:rPr lang="en-US" sz="2000" dirty="0">
                <a:solidFill>
                  <a:srgbClr val="000000"/>
                </a:solidFill>
                <a:effectLst/>
                <a:latin typeface="Times New Roman" panose="02020603050405020304" pitchFamily="18" charset="0"/>
              </a:rPr>
              <a:t> "Smart healthcare systems and real-time decision making for emergencies.” - </a:t>
            </a:r>
            <a:r>
              <a:rPr lang="en-US" sz="2000" i="1" dirty="0">
                <a:solidFill>
                  <a:srgbClr val="000000"/>
                </a:solidFill>
                <a:effectLst/>
                <a:latin typeface="Times New Roman" panose="02020603050405020304" pitchFamily="18" charset="0"/>
              </a:rPr>
              <a:t>Health Informatics Journal</a:t>
            </a:r>
            <a:r>
              <a:rPr lang="en-US" sz="2000" dirty="0">
                <a:solidFill>
                  <a:srgbClr val="000000"/>
                </a:solidFill>
                <a:effectLst/>
                <a:latin typeface="Times New Roman" panose="02020603050405020304" pitchFamily="18" charset="0"/>
              </a:rPr>
              <a:t>, 26(2), pp. 888-902. </a:t>
            </a:r>
            <a:r>
              <a:rPr lang="en-US" sz="1600" dirty="0">
                <a:solidFill>
                  <a:srgbClr val="0000FF"/>
                </a:solidFill>
                <a:effectLst/>
                <a:latin typeface="Times New Roman" panose="02020603050405020304" pitchFamily="18" charset="0"/>
              </a:rPr>
              <a:t>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/10.1177/1460458219849522</a:t>
            </a:r>
            <a:endParaRPr lang="en-US" sz="2000" dirty="0">
              <a:solidFill>
                <a:srgbClr val="000000"/>
              </a:solidFill>
              <a:effectLst/>
              <a:latin typeface="Times New Roman" panose="02020603050405020304" pitchFamily="18" charset="0"/>
            </a:endParaRPr>
          </a:p>
          <a:p>
            <a:pPr marL="0" indent="0" algn="just">
              <a:buNone/>
            </a:pPr>
            <a:r>
              <a:rPr lang="en-US" sz="2000" b="1" dirty="0">
                <a:solidFill>
                  <a:srgbClr val="000000"/>
                </a:solidFill>
                <a:effectLst/>
                <a:latin typeface="Times New Roman" panose="02020603050405020304" pitchFamily="18" charset="0"/>
              </a:rPr>
              <a:t>[7] Patel, S., &amp; Bansal, A. (2020).</a:t>
            </a:r>
            <a:r>
              <a:rPr lang="en-US" sz="2000" dirty="0">
                <a:solidFill>
                  <a:srgbClr val="000000"/>
                </a:solidFill>
                <a:effectLst/>
                <a:latin typeface="Times New Roman" panose="02020603050405020304" pitchFamily="18" charset="0"/>
              </a:rPr>
              <a:t> "Data-driven decision-making for ambulance and patient management systems."  - </a:t>
            </a:r>
            <a:r>
              <a:rPr lang="en-US" sz="2000" i="1" dirty="0">
                <a:solidFill>
                  <a:srgbClr val="000000"/>
                </a:solidFill>
                <a:effectLst/>
                <a:latin typeface="Times New Roman" panose="02020603050405020304" pitchFamily="18" charset="0"/>
              </a:rPr>
              <a:t>IEEE Transactions on Industrial Informatics</a:t>
            </a:r>
            <a:r>
              <a:rPr lang="en-US" sz="2000" dirty="0">
                <a:solidFill>
                  <a:srgbClr val="000000"/>
                </a:solidFill>
                <a:effectLst/>
                <a:latin typeface="Times New Roman" panose="02020603050405020304" pitchFamily="18" charset="0"/>
              </a:rPr>
              <a:t>, 16(5), pp. 3271-3280.</a:t>
            </a:r>
            <a:r>
              <a:rPr lang="en-US" sz="1600" dirty="0">
                <a:solidFill>
                  <a:srgbClr val="0000FF"/>
                </a:solidFill>
                <a:effectLst/>
                <a:latin typeface="Times New Roman" panose="02020603050405020304" pitchFamily="18" charset="0"/>
              </a:rPr>
              <a:t> https://</a:t>
            </a:r>
            <a:r>
              <a:rPr lang="en-US" sz="1600" dirty="0" err="1">
                <a:solidFill>
                  <a:srgbClr val="0000FF"/>
                </a:solidFill>
                <a:effectLst/>
                <a:latin typeface="Times New Roman" panose="02020603050405020304" pitchFamily="18" charset="0"/>
              </a:rPr>
              <a:t>doi.org</a:t>
            </a:r>
            <a:r>
              <a:rPr lang="en-US" sz="1600" dirty="0">
                <a:solidFill>
                  <a:srgbClr val="0000FF"/>
                </a:solidFill>
                <a:effectLst/>
                <a:latin typeface="Times New Roman" panose="02020603050405020304" pitchFamily="18" charset="0"/>
              </a:rPr>
              <a:t>/10.1109/TII.2019.2945362</a:t>
            </a:r>
          </a:p>
          <a:p>
            <a:pPr marL="0" indent="0" algn="just">
              <a:buNone/>
            </a:pPr>
            <a:endParaRPr lang="en-US" sz="2000" dirty="0">
              <a:solidFill>
                <a:srgbClr val="000000"/>
              </a:solidFill>
              <a:effectLst/>
              <a:latin typeface="Times New Roman" panose="02020603050405020304" pitchFamily="18" charset="0"/>
            </a:endParaRPr>
          </a:p>
          <a:p>
            <a:pPr marL="0" indent="0">
              <a:lnSpc>
                <a:spcPts val="2250"/>
              </a:lnSpc>
              <a:buNone/>
            </a:pPr>
            <a:endParaRPr lang="en-IN" sz="1200" kern="100" dirty="0">
              <a:effectLst/>
              <a:latin typeface="Times New Roman" panose="02020603050405020304" pitchFamily="18" charset="0"/>
              <a:ea typeface="Calibri" panose="020F0502020204030204" pitchFamily="34" charset="0"/>
              <a:cs typeface="Times New Roman" panose="02020603050405020304" pitchFamily="18" charset="0"/>
            </a:endParaRPr>
          </a:p>
          <a:p>
            <a:pPr marL="228600" indent="-228600">
              <a:buFont typeface="+mj-lt"/>
              <a:buAutoNum type="arabicPeriod"/>
            </a:pPr>
            <a:endParaRPr lang="en-IN"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1278126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E5BC67-0D88-7707-6E40-5A2BD1DB9C2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5E15727-9C9A-6682-AABD-DC91283EC18B}"/>
              </a:ext>
            </a:extLst>
          </p:cNvPr>
          <p:cNvSpPr>
            <a:spLocks noGrp="1"/>
          </p:cNvSpPr>
          <p:nvPr>
            <p:ph type="title"/>
          </p:nvPr>
        </p:nvSpPr>
        <p:spPr/>
        <p:txBody>
          <a:bodyPr/>
          <a:lstStyle/>
          <a:p>
            <a:r>
              <a:rPr lang="en-GB" dirty="0"/>
              <a:t>Publication Details</a:t>
            </a:r>
            <a:endParaRPr lang="en-IN" dirty="0"/>
          </a:p>
        </p:txBody>
      </p:sp>
      <p:pic>
        <p:nvPicPr>
          <p:cNvPr id="5" name="Content Placeholder 4">
            <a:extLst>
              <a:ext uri="{FF2B5EF4-FFF2-40B4-BE49-F238E27FC236}">
                <a16:creationId xmlns:a16="http://schemas.microsoft.com/office/drawing/2014/main" id="{7552AEAA-AABA-307E-82A0-AF778E1E90E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19053" y="1108494"/>
            <a:ext cx="8753894" cy="4953000"/>
          </a:xfrm>
        </p:spPr>
      </p:pic>
    </p:spTree>
    <p:extLst>
      <p:ext uri="{BB962C8B-B14F-4D97-AF65-F5344CB8AC3E}">
        <p14:creationId xmlns:p14="http://schemas.microsoft.com/office/powerpoint/2010/main" val="13137214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38A02-66E7-D4A9-0B63-EC7A4969F9A5}"/>
              </a:ext>
            </a:extLst>
          </p:cNvPr>
          <p:cNvSpPr>
            <a:spLocks noGrp="1"/>
          </p:cNvSpPr>
          <p:nvPr>
            <p:ph type="title"/>
          </p:nvPr>
        </p:nvSpPr>
        <p:spPr/>
        <p:txBody>
          <a:bodyPr/>
          <a:lstStyle/>
          <a:p>
            <a:r>
              <a:rPr lang="en-US" dirty="0"/>
              <a:t>Project work mapping with SDG</a:t>
            </a:r>
            <a:endParaRPr lang="en-IN" dirty="0"/>
          </a:p>
        </p:txBody>
      </p:sp>
      <p:sp>
        <p:nvSpPr>
          <p:cNvPr id="4" name="AutoShape 2" descr="Image preview">
            <a:extLst>
              <a:ext uri="{FF2B5EF4-FFF2-40B4-BE49-F238E27FC236}">
                <a16:creationId xmlns:a16="http://schemas.microsoft.com/office/drawing/2014/main" id="{96B0E362-745E-C478-1396-BA189B715024}"/>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3" name="TextBox 2">
            <a:extLst>
              <a:ext uri="{FF2B5EF4-FFF2-40B4-BE49-F238E27FC236}">
                <a16:creationId xmlns:a16="http://schemas.microsoft.com/office/drawing/2014/main" id="{43428AA6-2F56-88B9-024F-335C38683751}"/>
              </a:ext>
            </a:extLst>
          </p:cNvPr>
          <p:cNvSpPr txBox="1"/>
          <p:nvPr/>
        </p:nvSpPr>
        <p:spPr>
          <a:xfrm>
            <a:off x="931332" y="3819515"/>
            <a:ext cx="10549467" cy="2246769"/>
          </a:xfrm>
          <a:prstGeom prst="rect">
            <a:avLst/>
          </a:prstGeom>
          <a:noFill/>
        </p:spPr>
        <p:txBody>
          <a:bodyPr wrap="square" rtlCol="0">
            <a:spAutoFit/>
          </a:bodyPr>
          <a:lstStyle/>
          <a:p>
            <a:endParaRPr lang="en-US" b="1" dirty="0">
              <a:solidFill>
                <a:srgbClr val="000000"/>
              </a:solidFill>
              <a:latin typeface="Times New Roman" panose="02020603050405020304" pitchFamily="18" charset="0"/>
            </a:endParaRPr>
          </a:p>
          <a:p>
            <a:pPr algn="just"/>
            <a:r>
              <a:rPr lang="en-US" b="1" dirty="0">
                <a:solidFill>
                  <a:srgbClr val="000000"/>
                </a:solidFill>
                <a:effectLst/>
                <a:latin typeface="Times New Roman" panose="02020603050405020304" pitchFamily="18" charset="0"/>
              </a:rPr>
              <a:t>Why it aligns with SDG 3:</a:t>
            </a:r>
            <a:endParaRPr lang="en-US" dirty="0">
              <a:solidFill>
                <a:srgbClr val="000000"/>
              </a:solidFill>
              <a:effectLst/>
              <a:latin typeface="Times New Roman" panose="02020603050405020304" pitchFamily="18" charset="0"/>
            </a:endParaRPr>
          </a:p>
          <a:p>
            <a:pPr algn="just"/>
            <a:r>
              <a:rPr lang="en-US" dirty="0">
                <a:solidFill>
                  <a:srgbClr val="000000"/>
                </a:solidFill>
                <a:effectLst/>
                <a:latin typeface="Times New Roman" panose="02020603050405020304" pitchFamily="18" charset="0"/>
              </a:rPr>
              <a:t>SDG 3 focuses on ensuring healthy lives and promoting well-being for all at all ages. The</a:t>
            </a:r>
          </a:p>
          <a:p>
            <a:pPr algn="just"/>
            <a:r>
              <a:rPr lang="en-US" dirty="0">
                <a:solidFill>
                  <a:srgbClr val="000000"/>
                </a:solidFill>
                <a:effectLst/>
                <a:latin typeface="Times New Roman" panose="02020603050405020304" pitchFamily="18" charset="0"/>
              </a:rPr>
              <a:t>project aims to address critical healthcare challenges, especially during emergencies, by using</a:t>
            </a:r>
          </a:p>
          <a:p>
            <a:pPr algn="just"/>
            <a:r>
              <a:rPr lang="en-US" dirty="0">
                <a:solidFill>
                  <a:srgbClr val="000000"/>
                </a:solidFill>
                <a:effectLst/>
                <a:latin typeface="Times New Roman" panose="02020603050405020304" pitchFamily="18" charset="0"/>
              </a:rPr>
              <a:t>technology to save time, provide immediate assistance, and improve the efficiency of resource</a:t>
            </a:r>
          </a:p>
          <a:p>
            <a:pPr algn="just"/>
            <a:r>
              <a:rPr lang="en-US" dirty="0">
                <a:solidFill>
                  <a:srgbClr val="000000"/>
                </a:solidFill>
                <a:effectLst/>
                <a:latin typeface="Times New Roman" panose="02020603050405020304" pitchFamily="18" charset="0"/>
              </a:rPr>
              <a:t>management.</a:t>
            </a:r>
          </a:p>
          <a:p>
            <a:endParaRPr lang="en-US" dirty="0">
              <a:solidFill>
                <a:srgbClr val="000000"/>
              </a:solidFill>
              <a:effectLst/>
              <a:latin typeface="Times New Roman" panose="02020603050405020304" pitchFamily="18" charset="0"/>
            </a:endParaRPr>
          </a:p>
          <a:p>
            <a:endParaRPr lang="en-IN" sz="1400" dirty="0"/>
          </a:p>
        </p:txBody>
      </p:sp>
      <p:pic>
        <p:nvPicPr>
          <p:cNvPr id="5" name="Picture 4">
            <a:extLst>
              <a:ext uri="{FF2B5EF4-FFF2-40B4-BE49-F238E27FC236}">
                <a16:creationId xmlns:a16="http://schemas.microsoft.com/office/drawing/2014/main" id="{E50B6F6E-0B35-3636-3035-257F7D800ACE}"/>
              </a:ext>
            </a:extLst>
          </p:cNvPr>
          <p:cNvPicPr>
            <a:picLocks noChangeAspect="1"/>
          </p:cNvPicPr>
          <p:nvPr/>
        </p:nvPicPr>
        <p:blipFill>
          <a:blip r:embed="rId2"/>
          <a:stretch>
            <a:fillRect/>
          </a:stretch>
        </p:blipFill>
        <p:spPr>
          <a:xfrm>
            <a:off x="5073650" y="1901815"/>
            <a:ext cx="2044700" cy="1917700"/>
          </a:xfrm>
          <a:prstGeom prst="rect">
            <a:avLst/>
          </a:prstGeom>
          <a:ln>
            <a:solidFill>
              <a:schemeClr val="tx1"/>
            </a:solidFill>
          </a:ln>
        </p:spPr>
      </p:pic>
      <p:sp>
        <p:nvSpPr>
          <p:cNvPr id="7" name="TextBox 6">
            <a:extLst>
              <a:ext uri="{FF2B5EF4-FFF2-40B4-BE49-F238E27FC236}">
                <a16:creationId xmlns:a16="http://schemas.microsoft.com/office/drawing/2014/main" id="{BCB05C42-0C40-1DE4-98B8-3AA655468AAE}"/>
              </a:ext>
            </a:extLst>
          </p:cNvPr>
          <p:cNvSpPr txBox="1"/>
          <p:nvPr/>
        </p:nvSpPr>
        <p:spPr>
          <a:xfrm>
            <a:off x="931332" y="1208393"/>
            <a:ext cx="10549467" cy="646331"/>
          </a:xfrm>
          <a:prstGeom prst="rect">
            <a:avLst/>
          </a:prstGeom>
          <a:noFill/>
        </p:spPr>
        <p:txBody>
          <a:bodyPr wrap="square" rtlCol="0">
            <a:spAutoFit/>
          </a:bodyPr>
          <a:lstStyle/>
          <a:p>
            <a:pPr algn="just"/>
            <a:r>
              <a:rPr lang="en-US" dirty="0">
                <a:solidFill>
                  <a:srgbClr val="000000"/>
                </a:solidFill>
                <a:effectLst/>
                <a:latin typeface="Times New Roman" panose="02020603050405020304" pitchFamily="18" charset="0"/>
              </a:rPr>
              <a:t>The project described aligns with </a:t>
            </a:r>
            <a:r>
              <a:rPr lang="en-US" b="1" dirty="0">
                <a:solidFill>
                  <a:srgbClr val="000000"/>
                </a:solidFill>
                <a:effectLst/>
                <a:latin typeface="Times New Roman" panose="02020603050405020304" pitchFamily="18" charset="0"/>
              </a:rPr>
              <a:t>SDG 3: Good Health and Well-Being</a:t>
            </a:r>
            <a:r>
              <a:rPr lang="en-US" dirty="0">
                <a:solidFill>
                  <a:srgbClr val="000000"/>
                </a:solidFill>
                <a:effectLst/>
                <a:latin typeface="Times New Roman" panose="02020603050405020304" pitchFamily="18" charset="0"/>
              </a:rPr>
              <a:t> and </a:t>
            </a:r>
            <a:r>
              <a:rPr lang="en-US" b="1" dirty="0">
                <a:solidFill>
                  <a:srgbClr val="000000"/>
                </a:solidFill>
                <a:effectLst/>
                <a:latin typeface="Times New Roman" panose="02020603050405020304" pitchFamily="18" charset="0"/>
              </a:rPr>
              <a:t>SDG 11:</a:t>
            </a:r>
            <a:endParaRPr lang="en-US" dirty="0">
              <a:solidFill>
                <a:srgbClr val="000000"/>
              </a:solidFill>
              <a:effectLst/>
              <a:latin typeface="Times New Roman" panose="02020603050405020304" pitchFamily="18" charset="0"/>
            </a:endParaRPr>
          </a:p>
          <a:p>
            <a:pPr algn="just"/>
            <a:r>
              <a:rPr lang="en-US" b="1" dirty="0">
                <a:solidFill>
                  <a:srgbClr val="000000"/>
                </a:solidFill>
                <a:effectLst/>
                <a:latin typeface="Times New Roman" panose="02020603050405020304" pitchFamily="18" charset="0"/>
              </a:rPr>
              <a:t>Sustainable Cities and Communities.</a:t>
            </a:r>
          </a:p>
        </p:txBody>
      </p:sp>
    </p:spTree>
    <p:extLst>
      <p:ext uri="{BB962C8B-B14F-4D97-AF65-F5344CB8AC3E}">
        <p14:creationId xmlns:p14="http://schemas.microsoft.com/office/powerpoint/2010/main" val="37954494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F72B13-0C2E-8213-E1FA-7DAC051A04F8}"/>
              </a:ext>
            </a:extLst>
          </p:cNvPr>
          <p:cNvSpPr>
            <a:spLocks noGrp="1"/>
          </p:cNvSpPr>
          <p:nvPr>
            <p:ph type="title"/>
          </p:nvPr>
        </p:nvSpPr>
        <p:spPr/>
        <p:txBody>
          <a:bodyPr/>
          <a:lstStyle/>
          <a:p>
            <a:r>
              <a:rPr lang="en-US" dirty="0"/>
              <a:t>Project work mapping with SDG</a:t>
            </a:r>
          </a:p>
        </p:txBody>
      </p:sp>
      <p:pic>
        <p:nvPicPr>
          <p:cNvPr id="8" name="Picture 7">
            <a:extLst>
              <a:ext uri="{FF2B5EF4-FFF2-40B4-BE49-F238E27FC236}">
                <a16:creationId xmlns:a16="http://schemas.microsoft.com/office/drawing/2014/main" id="{34CB2B2B-1CBC-5CF6-25F4-187493C6E62A}"/>
              </a:ext>
            </a:extLst>
          </p:cNvPr>
          <p:cNvPicPr>
            <a:picLocks noChangeAspect="1"/>
          </p:cNvPicPr>
          <p:nvPr/>
        </p:nvPicPr>
        <p:blipFill>
          <a:blip r:embed="rId2"/>
          <a:stretch>
            <a:fillRect/>
          </a:stretch>
        </p:blipFill>
        <p:spPr>
          <a:xfrm>
            <a:off x="5330824" y="1270000"/>
            <a:ext cx="1631950" cy="1621813"/>
          </a:xfrm>
          <a:prstGeom prst="rect">
            <a:avLst/>
          </a:prstGeom>
          <a:ln>
            <a:solidFill>
              <a:schemeClr val="tx1"/>
            </a:solidFill>
          </a:ln>
        </p:spPr>
      </p:pic>
      <p:sp>
        <p:nvSpPr>
          <p:cNvPr id="10" name="TextBox 9">
            <a:extLst>
              <a:ext uri="{FF2B5EF4-FFF2-40B4-BE49-F238E27FC236}">
                <a16:creationId xmlns:a16="http://schemas.microsoft.com/office/drawing/2014/main" id="{1854C900-AE33-E462-5085-CEC284B5D9BD}"/>
              </a:ext>
            </a:extLst>
          </p:cNvPr>
          <p:cNvSpPr txBox="1"/>
          <p:nvPr/>
        </p:nvSpPr>
        <p:spPr>
          <a:xfrm>
            <a:off x="812800" y="3168584"/>
            <a:ext cx="10667999" cy="2246769"/>
          </a:xfrm>
          <a:prstGeom prst="rect">
            <a:avLst/>
          </a:prstGeom>
          <a:noFill/>
        </p:spPr>
        <p:txBody>
          <a:bodyPr wrap="square">
            <a:spAutoFit/>
          </a:bodyPr>
          <a:lstStyle/>
          <a:p>
            <a:endParaRPr lang="en-US" b="1" dirty="0">
              <a:solidFill>
                <a:srgbClr val="000000"/>
              </a:solidFill>
              <a:latin typeface="Times New Roman" panose="02020603050405020304" pitchFamily="18" charset="0"/>
            </a:endParaRPr>
          </a:p>
          <a:p>
            <a:pPr algn="just"/>
            <a:r>
              <a:rPr lang="en-US" b="1" dirty="0">
                <a:solidFill>
                  <a:srgbClr val="000000"/>
                </a:solidFill>
                <a:effectLst/>
                <a:latin typeface="Times New Roman" panose="02020603050405020304" pitchFamily="18" charset="0"/>
              </a:rPr>
              <a:t>Why it aligns with SDG 11:</a:t>
            </a:r>
            <a:r>
              <a:rPr lang="en-US" dirty="0">
                <a:solidFill>
                  <a:srgbClr val="000000"/>
                </a:solidFill>
                <a:effectLst/>
                <a:latin typeface="Times New Roman" panose="02020603050405020304" pitchFamily="18" charset="0"/>
              </a:rPr>
              <a:t> </a:t>
            </a:r>
          </a:p>
          <a:p>
            <a:pPr algn="just"/>
            <a:r>
              <a:rPr lang="en-US" dirty="0">
                <a:solidFill>
                  <a:srgbClr val="000000"/>
                </a:solidFill>
                <a:effectLst/>
                <a:latin typeface="Times New Roman" panose="02020603050405020304" pitchFamily="18" charset="0"/>
              </a:rPr>
              <a:t>SDG 11 focuses on making cities and human settlements inclusive, safe, resilient, and sustainable. Your emergency handling application plays a vital role in improving disaster preparedness, strengthening resilience, and ensuring safe and accessible emergency responses in urban settings, contributing to the overall safety of</a:t>
            </a:r>
          </a:p>
          <a:p>
            <a:pPr algn="just"/>
            <a:r>
              <a:rPr lang="en-US" dirty="0">
                <a:solidFill>
                  <a:srgbClr val="000000"/>
                </a:solidFill>
                <a:effectLst/>
                <a:latin typeface="Times New Roman" panose="02020603050405020304" pitchFamily="18" charset="0"/>
              </a:rPr>
              <a:t>communities.</a:t>
            </a:r>
          </a:p>
          <a:p>
            <a:endParaRPr lang="en-US" dirty="0">
              <a:solidFill>
                <a:srgbClr val="000000"/>
              </a:solidFill>
              <a:effectLst/>
              <a:latin typeface="Times New Roman" panose="02020603050405020304" pitchFamily="18" charset="0"/>
            </a:endParaRPr>
          </a:p>
          <a:p>
            <a:endParaRPr lang="en-IN" sz="1400" dirty="0"/>
          </a:p>
        </p:txBody>
      </p:sp>
    </p:spTree>
    <p:extLst>
      <p:ext uri="{BB962C8B-B14F-4D97-AF65-F5344CB8AC3E}">
        <p14:creationId xmlns:p14="http://schemas.microsoft.com/office/powerpoint/2010/main" val="5287470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0AE4E4-614C-7D0B-44DA-8A4915911594}"/>
              </a:ext>
            </a:extLst>
          </p:cNvPr>
          <p:cNvSpPr>
            <a:spLocks noGrp="1"/>
          </p:cNvSpPr>
          <p:nvPr>
            <p:ph type="title"/>
          </p:nvPr>
        </p:nvSpPr>
        <p:spPr/>
        <p:txBody>
          <a:bodyPr/>
          <a:lstStyle/>
          <a:p>
            <a:r>
              <a:rPr lang="en-US" dirty="0"/>
              <a:t>GitHub Repository Link</a:t>
            </a:r>
          </a:p>
        </p:txBody>
      </p:sp>
      <p:sp>
        <p:nvSpPr>
          <p:cNvPr id="3" name="Content Placeholder 2">
            <a:extLst>
              <a:ext uri="{FF2B5EF4-FFF2-40B4-BE49-F238E27FC236}">
                <a16:creationId xmlns:a16="http://schemas.microsoft.com/office/drawing/2014/main" id="{1ECC3FC4-A353-53FF-1749-09E650008A6E}"/>
              </a:ext>
            </a:extLst>
          </p:cNvPr>
          <p:cNvSpPr>
            <a:spLocks noGrp="1"/>
          </p:cNvSpPr>
          <p:nvPr>
            <p:ph idx="1"/>
          </p:nvPr>
        </p:nvSpPr>
        <p:spPr/>
        <p:txBody>
          <a:bodyPr/>
          <a:lstStyle/>
          <a:p>
            <a:r>
              <a:rPr lang="en-US" dirty="0"/>
              <a:t>https://</a:t>
            </a:r>
            <a:r>
              <a:rPr lang="en-US" dirty="0" err="1"/>
              <a:t>github.com</a:t>
            </a:r>
            <a:r>
              <a:rPr lang="en-US" dirty="0"/>
              <a:t>/meghs10/</a:t>
            </a:r>
            <a:r>
              <a:rPr lang="en-US" dirty="0" err="1"/>
              <a:t>LifeLink.git</a:t>
            </a:r>
            <a:endParaRPr lang="en-US" dirty="0"/>
          </a:p>
        </p:txBody>
      </p:sp>
    </p:spTree>
    <p:extLst>
      <p:ext uri="{BB962C8B-B14F-4D97-AF65-F5344CB8AC3E}">
        <p14:creationId xmlns:p14="http://schemas.microsoft.com/office/powerpoint/2010/main" val="414508769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Introduction</a:t>
            </a:r>
          </a:p>
        </p:txBody>
      </p:sp>
      <p:sp>
        <p:nvSpPr>
          <p:cNvPr id="3" name="Content Placeholder 2"/>
          <p:cNvSpPr>
            <a:spLocks noGrp="1"/>
          </p:cNvSpPr>
          <p:nvPr>
            <p:ph idx="1"/>
          </p:nvPr>
        </p:nvSpPr>
        <p:spPr/>
        <p:txBody>
          <a:bodyPr>
            <a:noAutofit/>
          </a:bodyPr>
          <a:lstStyle/>
          <a:p>
            <a:pPr algn="just"/>
            <a:r>
              <a:rPr lang="en-US" sz="2800" dirty="0">
                <a:solidFill>
                  <a:srgbClr val="000000"/>
                </a:solidFill>
                <a:effectLst/>
                <a:latin typeface="Times New Roman" panose="02020603050405020304" pitchFamily="18" charset="0"/>
                <a:cs typeface="Times New Roman" panose="02020603050405020304" pitchFamily="18" charset="0"/>
              </a:rPr>
              <a:t>Medical emergencies often demand immediate and coordinated responses.</a:t>
            </a:r>
            <a:endParaRPr lang="en-US" sz="2800" dirty="0">
              <a:solidFill>
                <a:srgbClr val="000000"/>
              </a:solidFill>
              <a:latin typeface="Times New Roman" panose="02020603050405020304" pitchFamily="18" charset="0"/>
              <a:cs typeface="Times New Roman" panose="02020603050405020304" pitchFamily="18" charset="0"/>
            </a:endParaRPr>
          </a:p>
          <a:p>
            <a:pPr algn="just"/>
            <a:r>
              <a:rPr lang="en-US" sz="2800" dirty="0">
                <a:solidFill>
                  <a:srgbClr val="000000"/>
                </a:solidFill>
                <a:effectLst/>
                <a:latin typeface="Times New Roman" panose="02020603050405020304" pitchFamily="18" charset="0"/>
                <a:cs typeface="Times New Roman" panose="02020603050405020304" pitchFamily="18" charset="0"/>
              </a:rPr>
              <a:t>With the advent of technology, there is an unprecedented opportunity to revolutionize how medical emergencies are managed.</a:t>
            </a:r>
          </a:p>
          <a:p>
            <a:pPr algn="just"/>
            <a:r>
              <a:rPr lang="en-US" sz="2800" dirty="0">
                <a:solidFill>
                  <a:srgbClr val="000000"/>
                </a:solidFill>
                <a:latin typeface="Times New Roman" panose="02020603050405020304" pitchFamily="18" charset="0"/>
                <a:cs typeface="Times New Roman" panose="02020603050405020304" pitchFamily="18" charset="0"/>
              </a:rPr>
              <a:t>Few issues in existing technologies:</a:t>
            </a:r>
            <a:endParaRPr lang="en-US" sz="2800" dirty="0">
              <a:solidFill>
                <a:srgbClr val="000000"/>
              </a:solidFill>
              <a:effectLst/>
              <a:latin typeface="Times New Roman" panose="02020603050405020304" pitchFamily="18" charset="0"/>
              <a:cs typeface="Times New Roman" panose="02020603050405020304" pitchFamily="18" charset="0"/>
            </a:endParaRPr>
          </a:p>
          <a:p>
            <a:pPr marL="514350" indent="-514350" algn="just">
              <a:buFont typeface="+mj-lt"/>
              <a:buAutoNum type="arabicPeriod"/>
            </a:pPr>
            <a:r>
              <a:rPr lang="en-US" sz="2800" dirty="0">
                <a:solidFill>
                  <a:srgbClr val="000000"/>
                </a:solidFill>
                <a:effectLst/>
                <a:latin typeface="Times New Roman" panose="02020603050405020304" pitchFamily="18" charset="0"/>
                <a:cs typeface="Times New Roman" panose="02020603050405020304" pitchFamily="18" charset="0"/>
              </a:rPr>
              <a:t>Delayed response times</a:t>
            </a:r>
          </a:p>
          <a:p>
            <a:pPr marL="514350" indent="-514350" algn="just">
              <a:buFont typeface="+mj-lt"/>
              <a:buAutoNum type="arabicPeriod"/>
            </a:pPr>
            <a:r>
              <a:rPr lang="en-US" sz="2800" dirty="0">
                <a:solidFill>
                  <a:srgbClr val="000000"/>
                </a:solidFill>
                <a:effectLst/>
                <a:latin typeface="Times New Roman" panose="02020603050405020304" pitchFamily="18" charset="0"/>
                <a:cs typeface="Times New Roman" panose="02020603050405020304" pitchFamily="18" charset="0"/>
              </a:rPr>
              <a:t>Lack of preparedness</a:t>
            </a:r>
          </a:p>
          <a:p>
            <a:pPr marL="514350" indent="-514350" algn="just">
              <a:buFont typeface="+mj-lt"/>
              <a:buAutoNum type="arabicPeriod"/>
            </a:pPr>
            <a:r>
              <a:rPr lang="en-US" sz="2800" dirty="0">
                <a:solidFill>
                  <a:srgbClr val="000000"/>
                </a:solidFill>
                <a:effectLst/>
                <a:latin typeface="Times New Roman" panose="02020603050405020304" pitchFamily="18" charset="0"/>
                <a:cs typeface="Times New Roman" panose="02020603050405020304" pitchFamily="18" charset="0"/>
              </a:rPr>
              <a:t>Resource shortages</a:t>
            </a:r>
          </a:p>
          <a:p>
            <a:pPr marL="514350" indent="-514350" algn="just">
              <a:buFont typeface="+mj-lt"/>
              <a:buAutoNum type="arabicPeriod"/>
            </a:pPr>
            <a:r>
              <a:rPr lang="en-US" sz="2800" dirty="0">
                <a:solidFill>
                  <a:srgbClr val="000000"/>
                </a:solidFill>
                <a:effectLst/>
                <a:latin typeface="Times New Roman" panose="02020603050405020304" pitchFamily="18" charset="0"/>
                <a:cs typeface="Times New Roman" panose="02020603050405020304" pitchFamily="18" charset="0"/>
              </a:rPr>
              <a:t>Elderly patient care gaps</a:t>
            </a:r>
          </a:p>
          <a:p>
            <a:pPr algn="just"/>
            <a:endParaRPr lang="en-US" sz="1200" dirty="0">
              <a:solidFill>
                <a:srgbClr val="000000"/>
              </a:solidFill>
              <a:effectLst/>
              <a:latin typeface="Times New Roman" panose="02020603050405020304" pitchFamily="18" charset="0"/>
            </a:endParaRPr>
          </a:p>
          <a:p>
            <a:pPr algn="just"/>
            <a:endParaRPr lang="en-US" sz="2000"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36334872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endParaRPr lang="en-GB" sz="4400" dirty="0"/>
          </a:p>
          <a:p>
            <a:pPr marL="0" indent="0" algn="ctr">
              <a:buNone/>
            </a:pPr>
            <a:endParaRPr lang="en-GB" sz="4400" dirty="0"/>
          </a:p>
          <a:p>
            <a:pPr marL="0" indent="0" algn="ctr">
              <a:buNone/>
            </a:pPr>
            <a:r>
              <a:rPr lang="en-GB" sz="6000" dirty="0"/>
              <a:t>Thank You</a:t>
            </a:r>
          </a:p>
        </p:txBody>
      </p:sp>
    </p:spTree>
    <p:extLst>
      <p:ext uri="{BB962C8B-B14F-4D97-AF65-F5344CB8AC3E}">
        <p14:creationId xmlns:p14="http://schemas.microsoft.com/office/powerpoint/2010/main" val="36916723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Literature Review</a:t>
            </a:r>
          </a:p>
        </p:txBody>
      </p:sp>
      <p:graphicFrame>
        <p:nvGraphicFramePr>
          <p:cNvPr id="6" name="Table 5">
            <a:extLst>
              <a:ext uri="{FF2B5EF4-FFF2-40B4-BE49-F238E27FC236}">
                <a16:creationId xmlns:a16="http://schemas.microsoft.com/office/drawing/2014/main" id="{CCE7778E-8524-D88F-2A48-3AAF2A148789}"/>
              </a:ext>
            </a:extLst>
          </p:cNvPr>
          <p:cNvGraphicFramePr>
            <a:graphicFrameLocks noGrp="1"/>
          </p:cNvGraphicFramePr>
          <p:nvPr>
            <p:extLst>
              <p:ext uri="{D42A27DB-BD31-4B8C-83A1-F6EECF244321}">
                <p14:modId xmlns:p14="http://schemas.microsoft.com/office/powerpoint/2010/main" val="2244162898"/>
              </p:ext>
            </p:extLst>
          </p:nvPr>
        </p:nvGraphicFramePr>
        <p:xfrm>
          <a:off x="554318" y="1409827"/>
          <a:ext cx="11083364" cy="4228128"/>
        </p:xfrm>
        <a:graphic>
          <a:graphicData uri="http://schemas.openxmlformats.org/drawingml/2006/table">
            <a:tbl>
              <a:tblPr firstRow="1" bandRow="1">
                <a:tableStyleId>{5940675A-B579-460E-94D1-54222C63F5DA}</a:tableStyleId>
              </a:tblPr>
              <a:tblGrid>
                <a:gridCol w="2369672">
                  <a:extLst>
                    <a:ext uri="{9D8B030D-6E8A-4147-A177-3AD203B41FA5}">
                      <a16:colId xmlns:a16="http://schemas.microsoft.com/office/drawing/2014/main" val="3382042134"/>
                    </a:ext>
                  </a:extLst>
                </a:gridCol>
                <a:gridCol w="3172010">
                  <a:extLst>
                    <a:ext uri="{9D8B030D-6E8A-4147-A177-3AD203B41FA5}">
                      <a16:colId xmlns:a16="http://schemas.microsoft.com/office/drawing/2014/main" val="3498863383"/>
                    </a:ext>
                  </a:extLst>
                </a:gridCol>
                <a:gridCol w="1615143">
                  <a:extLst>
                    <a:ext uri="{9D8B030D-6E8A-4147-A177-3AD203B41FA5}">
                      <a16:colId xmlns:a16="http://schemas.microsoft.com/office/drawing/2014/main" val="3035998781"/>
                    </a:ext>
                  </a:extLst>
                </a:gridCol>
                <a:gridCol w="3926539">
                  <a:extLst>
                    <a:ext uri="{9D8B030D-6E8A-4147-A177-3AD203B41FA5}">
                      <a16:colId xmlns:a16="http://schemas.microsoft.com/office/drawing/2014/main" val="1291807392"/>
                    </a:ext>
                  </a:extLst>
                </a:gridCol>
              </a:tblGrid>
              <a:tr h="499534">
                <a:tc>
                  <a:txBody>
                    <a:bodyPr/>
                    <a:lstStyle/>
                    <a:p>
                      <a:pPr algn="ctr"/>
                      <a:r>
                        <a:rPr lang="en-IN" sz="1600" b="1" dirty="0">
                          <a:latin typeface="Times New Roman" panose="02020603050405020304" pitchFamily="18" charset="0"/>
                          <a:cs typeface="Times New Roman" panose="02020603050405020304" pitchFamily="18" charset="0"/>
                        </a:rPr>
                        <a:t>AUTHORS</a:t>
                      </a:r>
                    </a:p>
                  </a:txBody>
                  <a:tcPr/>
                </a:tc>
                <a:tc>
                  <a:txBody>
                    <a:bodyPr/>
                    <a:lstStyle/>
                    <a:p>
                      <a:pPr algn="ctr"/>
                      <a:r>
                        <a:rPr lang="en-IN" sz="1600" b="1" dirty="0">
                          <a:latin typeface="Times New Roman" panose="02020603050405020304" pitchFamily="18" charset="0"/>
                          <a:cs typeface="Times New Roman" panose="02020603050405020304" pitchFamily="18" charset="0"/>
                        </a:rPr>
                        <a:t>TITLE OF THE PAPER</a:t>
                      </a:r>
                    </a:p>
                  </a:txBody>
                  <a:tcPr/>
                </a:tc>
                <a:tc>
                  <a:txBody>
                    <a:bodyPr/>
                    <a:lstStyle/>
                    <a:p>
                      <a:pPr algn="ctr"/>
                      <a:r>
                        <a:rPr lang="en-IN" sz="1600" b="1" dirty="0">
                          <a:latin typeface="Times New Roman" panose="02020603050405020304" pitchFamily="18" charset="0"/>
                          <a:cs typeface="Times New Roman" panose="02020603050405020304" pitchFamily="18" charset="0"/>
                        </a:rPr>
                        <a:t>WHEN WAS IT PUBLISHED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b="1" dirty="0">
                          <a:latin typeface="Times New Roman" panose="02020603050405020304" pitchFamily="18" charset="0"/>
                          <a:cs typeface="Times New Roman" panose="02020603050405020304" pitchFamily="18" charset="0"/>
                        </a:rPr>
                        <a:t>UNDERSTANDING OF THE PAPER</a:t>
                      </a:r>
                    </a:p>
                    <a:p>
                      <a:pPr algn="ctr"/>
                      <a:endParaRPr lang="en-IN" sz="16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900876320"/>
                  </a:ext>
                </a:extLst>
              </a:tr>
              <a:tr h="1216336">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Zhang, X., &amp;</a:t>
                      </a:r>
                    </a:p>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Zhang, Y.</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A survey on IoT-based emergency response systems</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2020 </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Explains the role of IOT in handling the emergency requests from the application.</a:t>
                      </a:r>
                    </a:p>
                  </a:txBody>
                  <a:tcPr/>
                </a:tc>
                <a:extLst>
                  <a:ext uri="{0D108BD9-81ED-4DB2-BD59-A6C34878D82A}">
                    <a16:rowId xmlns:a16="http://schemas.microsoft.com/office/drawing/2014/main" val="1572191435"/>
                  </a:ext>
                </a:extLst>
              </a:tr>
              <a:tr h="1216336">
                <a:tc>
                  <a:txBody>
                    <a:bodyPr/>
                    <a:lstStyle/>
                    <a:p>
                      <a:pPr algn="ctr"/>
                      <a:r>
                        <a:rPr lang="en-US" sz="1600" kern="1200" dirty="0" err="1">
                          <a:solidFill>
                            <a:schemeClr val="tx1"/>
                          </a:solidFill>
                          <a:effectLst/>
                          <a:latin typeface="Times New Roman" panose="02020603050405020304" pitchFamily="18" charset="0"/>
                          <a:ea typeface="+mn-ea"/>
                          <a:cs typeface="Times New Roman" panose="02020603050405020304" pitchFamily="18" charset="0"/>
                        </a:rPr>
                        <a:t>Sahu</a:t>
                      </a:r>
                      <a:r>
                        <a:rPr lang="en-US" sz="1600" kern="1200" dirty="0">
                          <a:solidFill>
                            <a:schemeClr val="tx1"/>
                          </a:solidFill>
                          <a:effectLst/>
                          <a:latin typeface="Times New Roman" panose="02020603050405020304" pitchFamily="18" charset="0"/>
                          <a:ea typeface="+mn-ea"/>
                          <a:cs typeface="Times New Roman" panose="02020603050405020304" pitchFamily="18" charset="0"/>
                        </a:rPr>
                        <a:t>, M., &amp;</a:t>
                      </a:r>
                    </a:p>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Mohapatra, S.</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Healthcare monitoring system using IoT: A review.</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2019 </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Explains the existing healthcare system which uses IOT architecture.</a:t>
                      </a:r>
                    </a:p>
                  </a:txBody>
                  <a:tcPr/>
                </a:tc>
                <a:extLst>
                  <a:ext uri="{0D108BD9-81ED-4DB2-BD59-A6C34878D82A}">
                    <a16:rowId xmlns:a16="http://schemas.microsoft.com/office/drawing/2014/main" val="2506652632"/>
                  </a:ext>
                </a:extLst>
              </a:tr>
              <a:tr h="1216336">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Salem, A., &amp;</a:t>
                      </a:r>
                    </a:p>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Nassar, M.</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Smart healthcare systems and real time decision making for emergencies.</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2020 </a:t>
                      </a:r>
                    </a:p>
                  </a:txBody>
                  <a:tcPr/>
                </a:tc>
                <a:tc>
                  <a:txBody>
                    <a:bodyPr/>
                    <a:lstStyle/>
                    <a:p>
                      <a:pPr algn="ctr"/>
                      <a:r>
                        <a:rPr lang="en-US" sz="1600" kern="1200" dirty="0">
                          <a:solidFill>
                            <a:schemeClr val="tx1"/>
                          </a:solidFill>
                          <a:effectLst/>
                          <a:latin typeface="Times New Roman" panose="02020603050405020304" pitchFamily="18" charset="0"/>
                          <a:ea typeface="+mn-ea"/>
                          <a:cs typeface="Times New Roman" panose="02020603050405020304" pitchFamily="18" charset="0"/>
                        </a:rPr>
                        <a:t>Explains the algorithms used for making real- time decision on the resource allocation.</a:t>
                      </a:r>
                    </a:p>
                  </a:txBody>
                  <a:tcPr/>
                </a:tc>
                <a:extLst>
                  <a:ext uri="{0D108BD9-81ED-4DB2-BD59-A6C34878D82A}">
                    <a16:rowId xmlns:a16="http://schemas.microsoft.com/office/drawing/2014/main" val="2785788028"/>
                  </a:ext>
                </a:extLst>
              </a:tr>
            </a:tbl>
          </a:graphicData>
        </a:graphic>
      </p:graphicFrame>
    </p:spTree>
    <p:extLst>
      <p:ext uri="{BB962C8B-B14F-4D97-AF65-F5344CB8AC3E}">
        <p14:creationId xmlns:p14="http://schemas.microsoft.com/office/powerpoint/2010/main" val="3767711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2712BBE-405B-6DBD-9160-DDEF46AB7CF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567383-BAD6-449F-1D2C-EFB681614CE2}"/>
              </a:ext>
            </a:extLst>
          </p:cNvPr>
          <p:cNvSpPr>
            <a:spLocks noGrp="1"/>
          </p:cNvSpPr>
          <p:nvPr>
            <p:ph type="title"/>
          </p:nvPr>
        </p:nvSpPr>
        <p:spPr/>
        <p:txBody>
          <a:bodyPr/>
          <a:lstStyle/>
          <a:p>
            <a:r>
              <a:rPr lang="en-GB" dirty="0"/>
              <a:t>Literature Review</a:t>
            </a:r>
          </a:p>
        </p:txBody>
      </p:sp>
      <p:graphicFrame>
        <p:nvGraphicFramePr>
          <p:cNvPr id="4" name="Table 3">
            <a:extLst>
              <a:ext uri="{FF2B5EF4-FFF2-40B4-BE49-F238E27FC236}">
                <a16:creationId xmlns:a16="http://schemas.microsoft.com/office/drawing/2014/main" id="{804D0EBB-935E-3E3C-DA34-DE10C03F979A}"/>
              </a:ext>
            </a:extLst>
          </p:cNvPr>
          <p:cNvGraphicFramePr>
            <a:graphicFrameLocks noGrp="1"/>
          </p:cNvGraphicFramePr>
          <p:nvPr>
            <p:extLst>
              <p:ext uri="{D42A27DB-BD31-4B8C-83A1-F6EECF244321}">
                <p14:modId xmlns:p14="http://schemas.microsoft.com/office/powerpoint/2010/main" val="1756108537"/>
              </p:ext>
            </p:extLst>
          </p:nvPr>
        </p:nvGraphicFramePr>
        <p:xfrm>
          <a:off x="554318" y="1419045"/>
          <a:ext cx="11083364" cy="4228128"/>
        </p:xfrm>
        <a:graphic>
          <a:graphicData uri="http://schemas.openxmlformats.org/drawingml/2006/table">
            <a:tbl>
              <a:tblPr firstRow="1" bandRow="1">
                <a:tableStyleId>{5940675A-B579-460E-94D1-54222C63F5DA}</a:tableStyleId>
              </a:tblPr>
              <a:tblGrid>
                <a:gridCol w="2369672">
                  <a:extLst>
                    <a:ext uri="{9D8B030D-6E8A-4147-A177-3AD203B41FA5}">
                      <a16:colId xmlns:a16="http://schemas.microsoft.com/office/drawing/2014/main" val="2773043329"/>
                    </a:ext>
                  </a:extLst>
                </a:gridCol>
                <a:gridCol w="3172010">
                  <a:extLst>
                    <a:ext uri="{9D8B030D-6E8A-4147-A177-3AD203B41FA5}">
                      <a16:colId xmlns:a16="http://schemas.microsoft.com/office/drawing/2014/main" val="1050732529"/>
                    </a:ext>
                  </a:extLst>
                </a:gridCol>
                <a:gridCol w="1615143">
                  <a:extLst>
                    <a:ext uri="{9D8B030D-6E8A-4147-A177-3AD203B41FA5}">
                      <a16:colId xmlns:a16="http://schemas.microsoft.com/office/drawing/2014/main" val="471602847"/>
                    </a:ext>
                  </a:extLst>
                </a:gridCol>
                <a:gridCol w="3926539">
                  <a:extLst>
                    <a:ext uri="{9D8B030D-6E8A-4147-A177-3AD203B41FA5}">
                      <a16:colId xmlns:a16="http://schemas.microsoft.com/office/drawing/2014/main" val="3165770332"/>
                    </a:ext>
                  </a:extLst>
                </a:gridCol>
              </a:tblGrid>
              <a:tr h="499534">
                <a:tc>
                  <a:txBody>
                    <a:bodyPr/>
                    <a:lstStyle/>
                    <a:p>
                      <a:pPr algn="ctr"/>
                      <a:r>
                        <a:rPr lang="en-IN" sz="1600" b="1" dirty="0">
                          <a:latin typeface="Times New Roman" panose="02020603050405020304" pitchFamily="18" charset="0"/>
                          <a:cs typeface="Times New Roman" panose="02020603050405020304" pitchFamily="18" charset="0"/>
                        </a:rPr>
                        <a:t>AUTHORS</a:t>
                      </a:r>
                    </a:p>
                  </a:txBody>
                  <a:tcPr/>
                </a:tc>
                <a:tc>
                  <a:txBody>
                    <a:bodyPr/>
                    <a:lstStyle/>
                    <a:p>
                      <a:pPr algn="ctr"/>
                      <a:r>
                        <a:rPr lang="en-IN" sz="1600" b="1" dirty="0">
                          <a:latin typeface="Times New Roman" panose="02020603050405020304" pitchFamily="18" charset="0"/>
                          <a:cs typeface="Times New Roman" panose="02020603050405020304" pitchFamily="18" charset="0"/>
                        </a:rPr>
                        <a:t>TITLE OF THE PAPER</a:t>
                      </a:r>
                    </a:p>
                  </a:txBody>
                  <a:tcPr/>
                </a:tc>
                <a:tc>
                  <a:txBody>
                    <a:bodyPr/>
                    <a:lstStyle/>
                    <a:p>
                      <a:pPr algn="ctr"/>
                      <a:r>
                        <a:rPr lang="en-IN" sz="1600" b="1" dirty="0">
                          <a:latin typeface="Times New Roman" panose="02020603050405020304" pitchFamily="18" charset="0"/>
                          <a:cs typeface="Times New Roman" panose="02020603050405020304" pitchFamily="18" charset="0"/>
                        </a:rPr>
                        <a:t>WHEN WAS IT PUBLISHED</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600" b="1" dirty="0">
                          <a:latin typeface="Times New Roman" panose="02020603050405020304" pitchFamily="18" charset="0"/>
                          <a:cs typeface="Times New Roman" panose="02020603050405020304" pitchFamily="18" charset="0"/>
                        </a:rPr>
                        <a:t>UNDERSTANDING OF THE PAPER</a:t>
                      </a:r>
                    </a:p>
                    <a:p>
                      <a:pPr algn="ctr"/>
                      <a:endParaRPr lang="en-IN" sz="1600" b="1"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215468726"/>
                  </a:ext>
                </a:extLst>
              </a:tr>
              <a:tr h="1216336">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Ouyang, Y., &amp;</a:t>
                      </a:r>
                    </a:p>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Wang, J.</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A cloud-based healthcare emergency system for public safety.</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2021 </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This study presents a cloud-based healthcare emergency system aimed at bolstering public safety.</a:t>
                      </a:r>
                    </a:p>
                    <a:p>
                      <a:pPr algn="ctr"/>
                      <a:endParaRPr lang="en-US" sz="1600" b="0" kern="1200" dirty="0">
                        <a:solidFill>
                          <a:schemeClr val="tx1"/>
                        </a:solidFill>
                        <a:effectLst/>
                        <a:latin typeface="Times New Roman" panose="02020603050405020304" pitchFamily="18" charset="0"/>
                        <a:ea typeface="+mn-ea"/>
                        <a:cs typeface="Times New Roman" panose="02020603050405020304" pitchFamily="18" charset="0"/>
                      </a:endParaRPr>
                    </a:p>
                  </a:txBody>
                  <a:tcPr/>
                </a:tc>
                <a:extLst>
                  <a:ext uri="{0D108BD9-81ED-4DB2-BD59-A6C34878D82A}">
                    <a16:rowId xmlns:a16="http://schemas.microsoft.com/office/drawing/2014/main" val="3198992882"/>
                  </a:ext>
                </a:extLst>
              </a:tr>
              <a:tr h="1216336">
                <a:tc>
                  <a:txBody>
                    <a:bodyPr/>
                    <a:lstStyle/>
                    <a:p>
                      <a:pPr algn="ctr"/>
                      <a:r>
                        <a:rPr lang="en-IN" sz="1600" b="0" kern="1200" dirty="0">
                          <a:solidFill>
                            <a:schemeClr val="tx1"/>
                          </a:solidFill>
                          <a:effectLst/>
                          <a:latin typeface="Times New Roman" panose="02020603050405020304" pitchFamily="18" charset="0"/>
                          <a:ea typeface="+mn-ea"/>
                          <a:cs typeface="Times New Roman" panose="02020603050405020304" pitchFamily="18" charset="0"/>
                        </a:rPr>
                        <a:t> </a:t>
                      </a:r>
                      <a:r>
                        <a:rPr lang="en-US" sz="1600" b="0" kern="1200" dirty="0">
                          <a:solidFill>
                            <a:schemeClr val="tx1"/>
                          </a:solidFill>
                          <a:effectLst/>
                          <a:latin typeface="Times New Roman" panose="02020603050405020304" pitchFamily="18" charset="0"/>
                          <a:ea typeface="+mn-ea"/>
                          <a:cs typeface="Times New Roman" panose="02020603050405020304" pitchFamily="18" charset="0"/>
                        </a:rPr>
                        <a:t>Sharma,</a:t>
                      </a:r>
                    </a:p>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S., &amp; Girdhar,</a:t>
                      </a:r>
                    </a:p>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A. </a:t>
                      </a:r>
                    </a:p>
                    <a:p>
                      <a:pPr algn="ctr"/>
                      <a:endParaRPr lang="en-IN" sz="1600" b="0" dirty="0">
                        <a:latin typeface="Times New Roman" panose="02020603050405020304" pitchFamily="18" charset="0"/>
                        <a:cs typeface="Times New Roman" panose="02020603050405020304" pitchFamily="18" charset="0"/>
                      </a:endParaRP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IoT-enabled ambulance service management.</a:t>
                      </a:r>
                    </a:p>
                  </a:txBody>
                  <a:tcPr/>
                </a:tc>
                <a:tc>
                  <a:txBody>
                    <a:bodyPr/>
                    <a:lstStyle/>
                    <a:p>
                      <a:pPr algn="ctr"/>
                      <a:r>
                        <a:rPr lang="en-IN" sz="1600" b="0" dirty="0">
                          <a:latin typeface="Times New Roman" panose="02020603050405020304" pitchFamily="18" charset="0"/>
                          <a:cs typeface="Times New Roman" panose="02020603050405020304" pitchFamily="18" charset="0"/>
                        </a:rPr>
                        <a:t>2020</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This paper explores IoT- based solutions for efficient ambulance service management. It focuses on real- time tracking, route optimization.</a:t>
                      </a:r>
                    </a:p>
                  </a:txBody>
                  <a:tcPr/>
                </a:tc>
                <a:extLst>
                  <a:ext uri="{0D108BD9-81ED-4DB2-BD59-A6C34878D82A}">
                    <a16:rowId xmlns:a16="http://schemas.microsoft.com/office/drawing/2014/main" val="3425360386"/>
                  </a:ext>
                </a:extLst>
              </a:tr>
              <a:tr h="1216336">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Xu, D., &amp;</a:t>
                      </a:r>
                    </a:p>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Zhang, Q.</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Real-time hospital resource management system with mobile support.</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2021 </a:t>
                      </a:r>
                    </a:p>
                  </a:txBody>
                  <a:tcPr/>
                </a:tc>
                <a:tc>
                  <a:txBody>
                    <a:bodyPr/>
                    <a:lstStyle/>
                    <a:p>
                      <a:pPr algn="ctr"/>
                      <a:r>
                        <a:rPr lang="en-US" sz="1600" b="0" kern="1200" dirty="0">
                          <a:solidFill>
                            <a:schemeClr val="tx1"/>
                          </a:solidFill>
                          <a:effectLst/>
                          <a:latin typeface="Times New Roman" panose="02020603050405020304" pitchFamily="18" charset="0"/>
                          <a:ea typeface="+mn-ea"/>
                          <a:cs typeface="Times New Roman" panose="02020603050405020304" pitchFamily="18" charset="0"/>
                        </a:rPr>
                        <a:t>This article introduces a real-time hospital resource management system with mobile support, enhancing accessibility and operational efficiency.</a:t>
                      </a:r>
                    </a:p>
                  </a:txBody>
                  <a:tcPr/>
                </a:tc>
                <a:extLst>
                  <a:ext uri="{0D108BD9-81ED-4DB2-BD59-A6C34878D82A}">
                    <a16:rowId xmlns:a16="http://schemas.microsoft.com/office/drawing/2014/main" val="2882686527"/>
                  </a:ext>
                </a:extLst>
              </a:tr>
            </a:tbl>
          </a:graphicData>
        </a:graphic>
      </p:graphicFrame>
    </p:spTree>
    <p:extLst>
      <p:ext uri="{BB962C8B-B14F-4D97-AF65-F5344CB8AC3E}">
        <p14:creationId xmlns:p14="http://schemas.microsoft.com/office/powerpoint/2010/main" val="17313915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91458-3602-B88D-69F2-536F2B2C1F17}"/>
              </a:ext>
            </a:extLst>
          </p:cNvPr>
          <p:cNvSpPr>
            <a:spLocks noGrp="1"/>
          </p:cNvSpPr>
          <p:nvPr>
            <p:ph type="title"/>
          </p:nvPr>
        </p:nvSpPr>
        <p:spPr/>
        <p:txBody>
          <a:bodyPr/>
          <a:lstStyle/>
          <a:p>
            <a:r>
              <a:rPr lang="en-IN" dirty="0"/>
              <a:t>Research Gaps Identified</a:t>
            </a:r>
          </a:p>
        </p:txBody>
      </p:sp>
      <p:sp>
        <p:nvSpPr>
          <p:cNvPr id="4" name="Rectangle 1">
            <a:extLst>
              <a:ext uri="{FF2B5EF4-FFF2-40B4-BE49-F238E27FC236}">
                <a16:creationId xmlns:a16="http://schemas.microsoft.com/office/drawing/2014/main" id="{B1D59522-7BFF-C8D1-3BE7-84453350BA29}"/>
              </a:ext>
            </a:extLst>
          </p:cNvPr>
          <p:cNvSpPr>
            <a:spLocks noGrp="1" noChangeArrowheads="1"/>
          </p:cNvSpPr>
          <p:nvPr>
            <p:ph idx="1"/>
          </p:nvPr>
        </p:nvSpPr>
        <p:spPr bwMode="auto">
          <a:xfrm>
            <a:off x="600298" y="1584755"/>
            <a:ext cx="10667999" cy="409342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457200" indent="-457200" algn="just" eaLnBrk="0" fontAlgn="base" hangingPunct="0">
              <a:spcBef>
                <a:spcPct val="0"/>
              </a:spcBef>
              <a:spcAft>
                <a:spcPct val="0"/>
              </a:spcAf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Lack of Real-Time Emergency Network : </a:t>
            </a:r>
            <a:r>
              <a:rPr lang="en-US" sz="2000" dirty="0">
                <a:latin typeface="Times New Roman" panose="02020603050405020304" pitchFamily="18" charset="0"/>
                <a:cs typeface="Times New Roman" panose="02020603050405020304" pitchFamily="18" charset="0"/>
              </a:rPr>
              <a:t>The absence of a real-time emergency communication network severely delays the coordination and response efforts during critical situations</a:t>
            </a:r>
            <a:endParaRPr lang="en-US" sz="2000" dirty="0">
              <a:solidFill>
                <a:srgbClr val="000000"/>
              </a:solidFill>
              <a:effectLst/>
              <a:latin typeface="Times New Roman" panose="02020603050405020304" pitchFamily="18" charset="0"/>
              <a:cs typeface="Times New Roman" panose="02020603050405020304" pitchFamily="18" charset="0"/>
            </a:endParaRPr>
          </a:p>
          <a:p>
            <a:pPr marL="457200" indent="-457200" algn="just" eaLnBrk="0" fontAlgn="base" hangingPunct="0">
              <a:spcBef>
                <a:spcPct val="0"/>
              </a:spcBef>
              <a:spcAft>
                <a:spcPct val="0"/>
              </a:spcAf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Inefficient Response to Mass Emergencies : </a:t>
            </a:r>
            <a:r>
              <a:rPr lang="en-US" sz="2000" dirty="0">
                <a:latin typeface="Times New Roman" panose="02020603050405020304" pitchFamily="18" charset="0"/>
                <a:cs typeface="Times New Roman" panose="02020603050405020304" pitchFamily="18" charset="0"/>
              </a:rPr>
              <a:t>The inability to swiftly mobilize resources and personnel in mass emergencies leads to prolonged response times and increased casualties.</a:t>
            </a:r>
            <a:endParaRPr lang="en-US" sz="2000" dirty="0">
              <a:solidFill>
                <a:srgbClr val="000000"/>
              </a:solidFill>
              <a:effectLst/>
              <a:latin typeface="Times New Roman" panose="02020603050405020304" pitchFamily="18" charset="0"/>
              <a:cs typeface="Times New Roman" panose="02020603050405020304" pitchFamily="18" charset="0"/>
            </a:endParaRPr>
          </a:p>
          <a:p>
            <a:pPr marL="457200" indent="-457200" algn="just" eaLnBrk="0" fontAlgn="base" hangingPunct="0">
              <a:spcBef>
                <a:spcPct val="0"/>
              </a:spcBef>
              <a:spcAft>
                <a:spcPct val="0"/>
              </a:spcAf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Limited Usability for all Users : </a:t>
            </a:r>
            <a:r>
              <a:rPr lang="en-US" sz="2000" dirty="0">
                <a:latin typeface="Times New Roman" panose="02020603050405020304" pitchFamily="18" charset="0"/>
                <a:cs typeface="Times New Roman" panose="02020603050405020304" pitchFamily="18" charset="0"/>
              </a:rPr>
              <a:t>Emergency systems often fail to accommodate diverse user needs, such as ambulance tracking, which makes it difficult to know how long it takes for the arrival of help.</a:t>
            </a:r>
            <a:endParaRPr lang="en-US" sz="2000" dirty="0">
              <a:solidFill>
                <a:srgbClr val="000000"/>
              </a:solidFill>
              <a:effectLst/>
              <a:latin typeface="Times New Roman" panose="02020603050405020304" pitchFamily="18" charset="0"/>
              <a:cs typeface="Times New Roman" panose="02020603050405020304" pitchFamily="18" charset="0"/>
            </a:endParaRPr>
          </a:p>
          <a:p>
            <a:pPr marL="457200" indent="-457200" algn="just" eaLnBrk="0" fontAlgn="base" hangingPunct="0">
              <a:spcBef>
                <a:spcPct val="0"/>
              </a:spcBef>
              <a:spcAft>
                <a:spcPct val="0"/>
              </a:spcAf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Inefficient Use of ML for Smartwatch Integration: </a:t>
            </a:r>
            <a:r>
              <a:rPr lang="en-US" sz="2000" dirty="0">
                <a:latin typeface="Times New Roman" panose="02020603050405020304" pitchFamily="18" charset="0"/>
                <a:cs typeface="Times New Roman" panose="02020603050405020304" pitchFamily="18" charset="0"/>
              </a:rPr>
              <a:t>Machine learning models used in emergency prediction are often underutilized or inaccurate, hindering proactive measures and timely interventions.</a:t>
            </a:r>
            <a:endParaRPr lang="en-US" sz="2000" dirty="0">
              <a:solidFill>
                <a:srgbClr val="000000"/>
              </a:solidFill>
              <a:effectLst/>
              <a:latin typeface="Times New Roman" panose="02020603050405020304" pitchFamily="18" charset="0"/>
              <a:cs typeface="Times New Roman" panose="02020603050405020304" pitchFamily="18" charset="0"/>
            </a:endParaRPr>
          </a:p>
          <a:p>
            <a:pPr marL="457200" indent="-457200" algn="just" eaLnBrk="0" fontAlgn="base" hangingPunct="0">
              <a:spcBef>
                <a:spcPct val="0"/>
              </a:spcBef>
              <a:spcAft>
                <a:spcPct val="0"/>
              </a:spcAf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Lack of Data Interoperability : </a:t>
            </a:r>
            <a:r>
              <a:rPr lang="en-US" sz="2000" dirty="0">
                <a:latin typeface="Times New Roman" panose="02020603050405020304" pitchFamily="18" charset="0"/>
                <a:cs typeface="Times New Roman" panose="02020603050405020304" pitchFamily="18" charset="0"/>
              </a:rPr>
              <a:t>The fragmentation of emergency data systems across agencies prevents seamless sharing of critical information, like blood groups, patient details, etc.</a:t>
            </a:r>
            <a:endParaRPr kumimoji="0" lang="en-US" altLang="en-US" sz="21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637666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Proposed Method</a:t>
            </a:r>
          </a:p>
        </p:txBody>
      </p:sp>
      <p:sp>
        <p:nvSpPr>
          <p:cNvPr id="3" name="Content Placeholder 2"/>
          <p:cNvSpPr>
            <a:spLocks noGrp="1"/>
          </p:cNvSpPr>
          <p:nvPr>
            <p:ph idx="1"/>
          </p:nvPr>
        </p:nvSpPr>
        <p:spPr/>
        <p:txBody>
          <a:bodyPr>
            <a:normAutofit/>
          </a:bodyPr>
          <a:lstStyle/>
          <a:p>
            <a:pPr marL="0" indent="0" algn="just">
              <a:buNone/>
            </a:pPr>
            <a:r>
              <a:rPr lang="en-US" sz="2000" dirty="0">
                <a:latin typeface="Times New Roman" panose="02020603050405020304" pitchFamily="18" charset="0"/>
                <a:cs typeface="Times New Roman" panose="02020603050405020304" pitchFamily="18" charset="0"/>
              </a:rPr>
              <a:t>LifeLink addresses the limitations of existing apps by providing:</a:t>
            </a:r>
          </a:p>
          <a:p>
            <a:pPr marL="0" indent="0" algn="just">
              <a:buNone/>
            </a:pPr>
            <a:endParaRPr lang="en-US" sz="2000" dirty="0">
              <a:latin typeface="Times New Roman" panose="02020603050405020304" pitchFamily="18" charset="0"/>
              <a:cs typeface="Times New Roman" panose="02020603050405020304" pitchFamily="18" charset="0"/>
            </a:endParaRPr>
          </a:p>
          <a:p>
            <a:pPr marL="457200" indent="-457200" algn="jus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Improving Response Times</a:t>
            </a:r>
            <a:r>
              <a:rPr lang="en-US" sz="2000" dirty="0">
                <a:latin typeface="Times New Roman" panose="02020603050405020304" pitchFamily="18" charset="0"/>
                <a:cs typeface="Times New Roman" panose="02020603050405020304" pitchFamily="18" charset="0"/>
              </a:rPr>
              <a:t>: </a:t>
            </a:r>
            <a:r>
              <a:rPr lang="en-US" sz="2000" dirty="0">
                <a:solidFill>
                  <a:srgbClr val="000000"/>
                </a:solidFill>
                <a:effectLst/>
                <a:latin typeface="Times New Roman" panose="02020603050405020304" pitchFamily="18" charset="0"/>
                <a:cs typeface="Times New Roman" panose="02020603050405020304" pitchFamily="18" charset="0"/>
              </a:rPr>
              <a:t>Reduce the time taken from the emergency request to reaching the appropriate medical assistance.</a:t>
            </a:r>
          </a:p>
          <a:p>
            <a:pPr marL="457200" indent="-457200" algn="jus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Enhance Accessibility</a:t>
            </a:r>
            <a:r>
              <a:rPr lang="en-US" sz="2000" dirty="0">
                <a:solidFill>
                  <a:srgbClr val="000000"/>
                </a:solidFill>
                <a:effectLst/>
                <a:latin typeface="Times New Roman" panose="02020603050405020304" pitchFamily="18" charset="0"/>
                <a:cs typeface="Times New Roman" panose="02020603050405020304" pitchFamily="18" charset="0"/>
              </a:rPr>
              <a:t>: Ensure that users in remote or underserved areas can easily access emergency services.</a:t>
            </a:r>
          </a:p>
          <a:p>
            <a:pPr marL="457200" indent="-457200" algn="just">
              <a:buFont typeface="+mj-lt"/>
              <a:buAutoNum type="arabicPeriod"/>
            </a:pPr>
            <a:r>
              <a:rPr lang="en-US" sz="2000" b="1" dirty="0">
                <a:solidFill>
                  <a:srgbClr val="000000"/>
                </a:solidFill>
                <a:effectLst/>
                <a:latin typeface="Times New Roman" panose="02020603050405020304" pitchFamily="18" charset="0"/>
                <a:cs typeface="Times New Roman" panose="02020603050405020304" pitchFamily="18" charset="0"/>
              </a:rPr>
              <a:t>Optimize Resource Management</a:t>
            </a:r>
            <a:r>
              <a:rPr lang="en-US" sz="2000" dirty="0">
                <a:solidFill>
                  <a:srgbClr val="000000"/>
                </a:solidFill>
                <a:effectLst/>
                <a:latin typeface="Times New Roman" panose="02020603050405020304" pitchFamily="18" charset="0"/>
                <a:cs typeface="Times New Roman" panose="02020603050405020304" pitchFamily="18" charset="0"/>
              </a:rPr>
              <a:t>: Utilize AI and machine learning for smart resource allocation, ensuring that ambulances, hospitals, and blood banks are always ready and available.</a:t>
            </a:r>
          </a:p>
          <a:p>
            <a:pPr marL="457200" indent="-457200" algn="just">
              <a:buFont typeface="+mj-lt"/>
              <a:buAutoNum type="arabicPeriod"/>
            </a:pPr>
            <a:r>
              <a:rPr lang="en-US" sz="2000" b="1" dirty="0">
                <a:latin typeface="Times New Roman" panose="02020603050405020304" pitchFamily="18" charset="0"/>
                <a:cs typeface="Times New Roman" panose="02020603050405020304" pitchFamily="18" charset="0"/>
              </a:rPr>
              <a:t>Real-Time Data Handling</a:t>
            </a:r>
            <a:r>
              <a:rPr lang="en-US" sz="2000" dirty="0">
                <a:latin typeface="Times New Roman" panose="02020603050405020304" pitchFamily="18" charset="0"/>
                <a:cs typeface="Times New Roman" panose="02020603050405020304" pitchFamily="18" charset="0"/>
              </a:rPr>
              <a:t>: Firebase is used to store user data and sync it across devices.</a:t>
            </a:r>
          </a:p>
        </p:txBody>
      </p:sp>
    </p:spTree>
    <p:extLst>
      <p:ext uri="{BB962C8B-B14F-4D97-AF65-F5344CB8AC3E}">
        <p14:creationId xmlns:p14="http://schemas.microsoft.com/office/powerpoint/2010/main" val="2659618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Objectives</a:t>
            </a:r>
          </a:p>
        </p:txBody>
      </p:sp>
      <p:sp>
        <p:nvSpPr>
          <p:cNvPr id="3" name="Content Placeholder 2"/>
          <p:cNvSpPr>
            <a:spLocks noGrp="1"/>
          </p:cNvSpPr>
          <p:nvPr>
            <p:ph idx="1"/>
          </p:nvPr>
        </p:nvSpPr>
        <p:spPr>
          <a:xfrm>
            <a:off x="762000" y="1385048"/>
            <a:ext cx="10668000" cy="4952997"/>
          </a:xfrm>
        </p:spPr>
        <p:txBody>
          <a:bodyPr>
            <a:normAutofit/>
          </a:bodyPr>
          <a:lstStyle/>
          <a:p>
            <a:pPr marL="0" indent="0" algn="just">
              <a:lnSpc>
                <a:spcPct val="150000"/>
              </a:lnSpc>
              <a:buNone/>
              <a:tabLst>
                <a:tab pos="408940" algn="l"/>
              </a:tabLst>
            </a:pP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The primary objective of this project is to develop a emergency handling application that </a:t>
            </a:r>
            <a:r>
              <a:rPr lang="en-IN" sz="2000" dirty="0">
                <a:latin typeface="Times New Roman" panose="02020603050405020304" pitchFamily="18" charset="0"/>
                <a:ea typeface="Times New Roman" panose="02020603050405020304" pitchFamily="18" charset="0"/>
                <a:cs typeface="Times New Roman" panose="02020603050405020304" pitchFamily="18" charset="0"/>
              </a:rPr>
              <a:t>helps </a:t>
            </a:r>
            <a:r>
              <a:rPr lang="en-IN" sz="2000" dirty="0">
                <a:effectLst/>
                <a:latin typeface="Times New Roman" panose="02020603050405020304" pitchFamily="18" charset="0"/>
                <a:ea typeface="Times New Roman" panose="02020603050405020304" pitchFamily="18" charset="0"/>
                <a:cs typeface="Times New Roman" panose="02020603050405020304" pitchFamily="18" charset="0"/>
              </a:rPr>
              <a:t>users in:</a:t>
            </a:r>
          </a:p>
          <a:p>
            <a:pPr marL="457200" indent="-457200" algn="just">
              <a:lnSpc>
                <a:spcPct val="150000"/>
              </a:lnSpc>
              <a:buFont typeface="+mj-lt"/>
              <a:buAutoNum type="arabicPeriod"/>
            </a:pPr>
            <a:r>
              <a:rPr lang="en-US" sz="2000" dirty="0">
                <a:solidFill>
                  <a:srgbClr val="000000"/>
                </a:solidFill>
                <a:effectLst/>
                <a:latin typeface="Times New Roman" panose="02020603050405020304" pitchFamily="18" charset="0"/>
                <a:cs typeface="Times New Roman" panose="02020603050405020304" pitchFamily="18" charset="0"/>
              </a:rPr>
              <a:t>Minimizing emergency </a:t>
            </a:r>
            <a:r>
              <a:rPr lang="en-US" sz="2000" dirty="0">
                <a:solidFill>
                  <a:srgbClr val="000000"/>
                </a:solidFill>
                <a:latin typeface="Times New Roman" panose="02020603050405020304" pitchFamily="18" charset="0"/>
                <a:cs typeface="Times New Roman" panose="02020603050405020304" pitchFamily="18" charset="0"/>
              </a:rPr>
              <a:t>r</a:t>
            </a:r>
            <a:r>
              <a:rPr lang="en-US" sz="2000" dirty="0">
                <a:solidFill>
                  <a:srgbClr val="000000"/>
                </a:solidFill>
                <a:effectLst/>
                <a:latin typeface="Times New Roman" panose="02020603050405020304" pitchFamily="18" charset="0"/>
                <a:cs typeface="Times New Roman" panose="02020603050405020304" pitchFamily="18" charset="0"/>
              </a:rPr>
              <a:t>esponse </a:t>
            </a:r>
            <a:r>
              <a:rPr lang="en-US" sz="2000" dirty="0">
                <a:solidFill>
                  <a:srgbClr val="000000"/>
                </a:solidFill>
                <a:latin typeface="Times New Roman" panose="02020603050405020304" pitchFamily="18" charset="0"/>
                <a:cs typeface="Times New Roman" panose="02020603050405020304" pitchFamily="18" charset="0"/>
              </a:rPr>
              <a:t>t</a:t>
            </a:r>
            <a:r>
              <a:rPr lang="en-US" sz="2000" dirty="0">
                <a:solidFill>
                  <a:srgbClr val="000000"/>
                </a:solidFill>
                <a:effectLst/>
                <a:latin typeface="Times New Roman" panose="02020603050405020304" pitchFamily="18" charset="0"/>
                <a:cs typeface="Times New Roman" panose="02020603050405020304" pitchFamily="18" charset="0"/>
              </a:rPr>
              <a:t>ime.</a:t>
            </a:r>
          </a:p>
          <a:p>
            <a:pPr marL="457200" indent="-457200" algn="just">
              <a:lnSpc>
                <a:spcPct val="150000"/>
              </a:lnSpc>
              <a:buFont typeface="+mj-lt"/>
              <a:buAutoNum type="arabicPeriod"/>
            </a:pPr>
            <a:r>
              <a:rPr lang="en-US" sz="2000" dirty="0">
                <a:solidFill>
                  <a:srgbClr val="000000"/>
                </a:solidFill>
                <a:effectLst/>
                <a:latin typeface="Times New Roman" panose="02020603050405020304" pitchFamily="18" charset="0"/>
                <a:cs typeface="Times New Roman" panose="02020603050405020304" pitchFamily="18" charset="0"/>
              </a:rPr>
              <a:t>Elderly </a:t>
            </a:r>
            <a:r>
              <a:rPr lang="en-US" sz="2000" dirty="0">
                <a:solidFill>
                  <a:srgbClr val="000000"/>
                </a:solidFill>
                <a:latin typeface="Times New Roman" panose="02020603050405020304" pitchFamily="18" charset="0"/>
                <a:cs typeface="Times New Roman" panose="02020603050405020304" pitchFamily="18" charset="0"/>
              </a:rPr>
              <a:t>s</a:t>
            </a:r>
            <a:r>
              <a:rPr lang="en-US" sz="2000" dirty="0">
                <a:solidFill>
                  <a:srgbClr val="000000"/>
                </a:solidFill>
                <a:effectLst/>
                <a:latin typeface="Times New Roman" panose="02020603050405020304" pitchFamily="18" charset="0"/>
                <a:cs typeface="Times New Roman" panose="02020603050405020304" pitchFamily="18" charset="0"/>
              </a:rPr>
              <a:t>afety </a:t>
            </a:r>
            <a:r>
              <a:rPr lang="en-US" sz="2000" dirty="0">
                <a:solidFill>
                  <a:srgbClr val="000000"/>
                </a:solidFill>
                <a:latin typeface="Times New Roman" panose="02020603050405020304" pitchFamily="18" charset="0"/>
                <a:cs typeface="Times New Roman" panose="02020603050405020304" pitchFamily="18" charset="0"/>
              </a:rPr>
              <a:t>u</a:t>
            </a:r>
            <a:r>
              <a:rPr lang="en-US" sz="2000" dirty="0">
                <a:solidFill>
                  <a:srgbClr val="000000"/>
                </a:solidFill>
                <a:effectLst/>
                <a:latin typeface="Times New Roman" panose="02020603050405020304" pitchFamily="18" charset="0"/>
                <a:cs typeface="Times New Roman" panose="02020603050405020304" pitchFamily="18" charset="0"/>
              </a:rPr>
              <a:t>sing </a:t>
            </a:r>
            <a:r>
              <a:rPr lang="en-US" sz="2000" dirty="0">
                <a:solidFill>
                  <a:srgbClr val="000000"/>
                </a:solidFill>
                <a:latin typeface="Times New Roman" panose="02020603050405020304" pitchFamily="18" charset="0"/>
                <a:cs typeface="Times New Roman" panose="02020603050405020304" pitchFamily="18" charset="0"/>
              </a:rPr>
              <a:t>IoT</a:t>
            </a:r>
            <a:r>
              <a:rPr lang="en-US" sz="2000" dirty="0">
                <a:solidFill>
                  <a:srgbClr val="000000"/>
                </a:solidFill>
                <a:effectLst/>
                <a:latin typeface="Times New Roman" panose="02020603050405020304" pitchFamily="18" charset="0"/>
                <a:cs typeface="Times New Roman" panose="02020603050405020304" pitchFamily="18" charset="0"/>
              </a:rPr>
              <a:t> monitoring</a:t>
            </a:r>
            <a:r>
              <a:rPr lang="en-US" sz="2000" dirty="0">
                <a:effectLst/>
                <a:latin typeface="Times New Roman" panose="02020603050405020304" pitchFamily="18" charset="0"/>
                <a:ea typeface="Times New Roman" panose="02020603050405020304" pitchFamily="18" charset="0"/>
                <a:cs typeface="Times New Roman" panose="02020603050405020304" pitchFamily="18" charset="0"/>
              </a:rPr>
              <a:t>.</a:t>
            </a:r>
            <a:endParaRPr lang="en-IN"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r>
              <a:rPr lang="en-US" sz="2000" dirty="0">
                <a:solidFill>
                  <a:srgbClr val="000000"/>
                </a:solidFill>
                <a:effectLst/>
                <a:latin typeface="Times New Roman" panose="02020603050405020304" pitchFamily="18" charset="0"/>
                <a:cs typeface="Times New Roman" panose="02020603050405020304" pitchFamily="18" charset="0"/>
              </a:rPr>
              <a:t>Provide CPR </a:t>
            </a:r>
            <a:r>
              <a:rPr lang="en-US" sz="2000" dirty="0">
                <a:solidFill>
                  <a:srgbClr val="000000"/>
                </a:solidFill>
                <a:latin typeface="Times New Roman" panose="02020603050405020304" pitchFamily="18" charset="0"/>
                <a:cs typeface="Times New Roman" panose="02020603050405020304" pitchFamily="18" charset="0"/>
              </a:rPr>
              <a:t>i</a:t>
            </a:r>
            <a:r>
              <a:rPr lang="en-US" sz="2000" dirty="0">
                <a:solidFill>
                  <a:srgbClr val="000000"/>
                </a:solidFill>
                <a:effectLst/>
                <a:latin typeface="Times New Roman" panose="02020603050405020304" pitchFamily="18" charset="0"/>
                <a:cs typeface="Times New Roman" panose="02020603050405020304" pitchFamily="18" charset="0"/>
              </a:rPr>
              <a:t>nstructions.</a:t>
            </a:r>
          </a:p>
          <a:p>
            <a:pPr marL="457200" indent="-457200" algn="just">
              <a:lnSpc>
                <a:spcPct val="150000"/>
              </a:lnSpc>
              <a:buFont typeface="+mj-lt"/>
              <a:buAutoNum type="arabicPeriod"/>
            </a:pPr>
            <a:r>
              <a:rPr lang="en-US" sz="2000" dirty="0">
                <a:solidFill>
                  <a:srgbClr val="000000"/>
                </a:solidFill>
                <a:effectLst/>
                <a:latin typeface="Times New Roman" panose="02020603050405020304" pitchFamily="18" charset="0"/>
                <a:cs typeface="Times New Roman" panose="02020603050405020304" pitchFamily="18" charset="0"/>
              </a:rPr>
              <a:t>Enable real-time, secure, and efficient communication among patients, ambulances, hospitals, and blood banks.</a:t>
            </a:r>
          </a:p>
          <a:p>
            <a:pPr marL="457200" indent="-457200" algn="just">
              <a:lnSpc>
                <a:spcPct val="150000"/>
              </a:lnSpc>
              <a:buFont typeface="+mj-lt"/>
              <a:buAutoNum type="arabicPeriod"/>
            </a:pPr>
            <a:r>
              <a:rPr lang="en-US" sz="2000" dirty="0">
                <a:solidFill>
                  <a:srgbClr val="000000"/>
                </a:solidFill>
                <a:effectLst/>
                <a:latin typeface="Times New Roman" panose="02020603050405020304" pitchFamily="18" charset="0"/>
                <a:cs typeface="Times New Roman" panose="02020603050405020304" pitchFamily="18" charset="0"/>
              </a:rPr>
              <a:t>Track/Navigate the ambulance.</a:t>
            </a:r>
          </a:p>
          <a:p>
            <a:pPr marL="0" indent="0">
              <a:lnSpc>
                <a:spcPct val="150000"/>
              </a:lnSpc>
              <a:buNone/>
            </a:pPr>
            <a:endParaRPr lang="en-US" sz="2000" dirty="0">
              <a:solidFill>
                <a:srgbClr val="000000"/>
              </a:solidFill>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667295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System Design and Implementation</a:t>
            </a:r>
          </a:p>
        </p:txBody>
      </p:sp>
      <p:sp>
        <p:nvSpPr>
          <p:cNvPr id="3" name="Content Placeholder 2"/>
          <p:cNvSpPr>
            <a:spLocks noGrp="1"/>
          </p:cNvSpPr>
          <p:nvPr>
            <p:ph idx="1"/>
          </p:nvPr>
        </p:nvSpPr>
        <p:spPr/>
        <p:txBody>
          <a:bodyPr>
            <a:normAutofit fontScale="32500" lnSpcReduction="20000"/>
          </a:bodyPr>
          <a:lstStyle/>
          <a:p>
            <a:pPr marL="457200" indent="-457200" algn="just">
              <a:lnSpc>
                <a:spcPct val="120000"/>
              </a:lnSpc>
              <a:buFont typeface="+mj-lt"/>
              <a:buAutoNum type="arabicPeriod"/>
            </a:pPr>
            <a:r>
              <a:rPr lang="en-US" sz="6000" b="1" dirty="0">
                <a:solidFill>
                  <a:srgbClr val="000000"/>
                </a:solidFill>
                <a:effectLst/>
                <a:latin typeface="Times New Roman" panose="02020603050405020304" pitchFamily="18" charset="0"/>
              </a:rPr>
              <a:t>Emergency Handling Module:  </a:t>
            </a:r>
            <a:r>
              <a:rPr lang="en-US" sz="6000" dirty="0">
                <a:solidFill>
                  <a:srgbClr val="000000"/>
                </a:solidFill>
                <a:effectLst/>
                <a:latin typeface="Times New Roman" panose="02020603050405020304" pitchFamily="18" charset="0"/>
              </a:rPr>
              <a:t>Accepts emergency requests from various sources, such as mobile applications, phone calls, or other integrated systems. Implements geospatial matching algorithms to efficiently identify the nearest available ambulances and resources based on the location of the emergency.</a:t>
            </a:r>
          </a:p>
          <a:p>
            <a:pPr marL="457200" indent="-457200" algn="just">
              <a:lnSpc>
                <a:spcPct val="120000"/>
              </a:lnSpc>
              <a:buFont typeface="+mj-lt"/>
              <a:buAutoNum type="arabicPeriod"/>
            </a:pPr>
            <a:r>
              <a:rPr lang="en-US" sz="6000" b="1" dirty="0">
                <a:solidFill>
                  <a:srgbClr val="000000"/>
                </a:solidFill>
                <a:effectLst/>
                <a:latin typeface="Times New Roman" panose="02020603050405020304" pitchFamily="18" charset="0"/>
              </a:rPr>
              <a:t>Hospital Resource Management Module:  </a:t>
            </a:r>
            <a:r>
              <a:rPr lang="en-US" sz="6000" dirty="0">
                <a:solidFill>
                  <a:srgbClr val="000000"/>
                </a:solidFill>
                <a:effectLst/>
                <a:latin typeface="Times New Roman" panose="02020603050405020304" pitchFamily="18" charset="0"/>
              </a:rPr>
              <a:t>Stores and updates real-time information on hospital capacity, including bed availability, ICU availability, and specialized services. Utilizes predictive algorithms to anticipate potential surges in demand and proactively allocate resources accordingly.</a:t>
            </a:r>
          </a:p>
          <a:p>
            <a:pPr marL="457200" indent="-457200" algn="just">
              <a:lnSpc>
                <a:spcPct val="120000"/>
              </a:lnSpc>
              <a:buFont typeface="+mj-lt"/>
              <a:buAutoNum type="arabicPeriod"/>
            </a:pPr>
            <a:r>
              <a:rPr lang="en-US" sz="6000" b="1" dirty="0">
                <a:solidFill>
                  <a:srgbClr val="000000"/>
                </a:solidFill>
                <a:effectLst/>
                <a:latin typeface="Times New Roman" panose="02020603050405020304" pitchFamily="18" charset="0"/>
              </a:rPr>
              <a:t>Blood Bank Integration Module: </a:t>
            </a:r>
            <a:r>
              <a:rPr lang="en-US" sz="6000" dirty="0">
                <a:solidFill>
                  <a:srgbClr val="000000"/>
                </a:solidFill>
                <a:effectLst/>
                <a:latin typeface="Times New Roman" panose="02020603050405020304" pitchFamily="18" charset="0"/>
              </a:rPr>
              <a:t>Tracks real-time blood stock availability across multiple blood banks using APIs. Sends timely notifications to healthcare providers about the availability of compatible blood types for patients in need. Facilitates efficient blood supply chain management by connecting blood banks with hospitals and other healthcare facilities.</a:t>
            </a:r>
          </a:p>
          <a:p>
            <a:pPr marL="457200" indent="-457200" algn="just">
              <a:lnSpc>
                <a:spcPct val="120000"/>
              </a:lnSpc>
              <a:buFont typeface="+mj-lt"/>
              <a:buAutoNum type="arabicPeriod"/>
            </a:pPr>
            <a:r>
              <a:rPr lang="en-US" sz="6000" b="1" dirty="0">
                <a:solidFill>
                  <a:srgbClr val="000000"/>
                </a:solidFill>
                <a:effectLst/>
                <a:latin typeface="Times New Roman" panose="02020603050405020304" pitchFamily="18" charset="0"/>
              </a:rPr>
              <a:t>Authentication:</a:t>
            </a:r>
            <a:r>
              <a:rPr lang="en-US" sz="6000" dirty="0">
                <a:solidFill>
                  <a:srgbClr val="000000"/>
                </a:solidFill>
                <a:effectLst/>
                <a:latin typeface="Times New Roman" panose="02020603050405020304" pitchFamily="18" charset="0"/>
              </a:rPr>
              <a:t> Users register or log in to the system using secure credentials such as usernames, passwords, or biometric data. Their credentials are validated using industry-standard security measures, such as encryption and hashing algorithms.</a:t>
            </a:r>
          </a:p>
          <a:p>
            <a:pPr marL="457200" indent="-457200" algn="just">
              <a:lnSpc>
                <a:spcPct val="120000"/>
              </a:lnSpc>
              <a:buFont typeface="+mj-lt"/>
              <a:buAutoNum type="arabicPeriod"/>
            </a:pPr>
            <a:r>
              <a:rPr lang="en-US" sz="6000" b="1" dirty="0">
                <a:latin typeface="Times New Roman" panose="02020603050405020304" pitchFamily="18" charset="0"/>
                <a:cs typeface="Times New Roman" panose="02020603050405020304" pitchFamily="18" charset="0"/>
              </a:rPr>
              <a:t>Backend Data Storage Module</a:t>
            </a:r>
            <a:r>
              <a:rPr lang="en-US" sz="6000" dirty="0">
                <a:latin typeface="Times New Roman" panose="02020603050405020304" pitchFamily="18" charset="0"/>
                <a:cs typeface="Times New Roman" panose="02020603050405020304" pitchFamily="18" charset="0"/>
              </a:rPr>
              <a:t>: Handles real-time syncing using Firebase.</a:t>
            </a:r>
            <a:endParaRPr lang="en-GB" sz="6000" dirty="0">
              <a:latin typeface="Times New Roman" panose="02020603050405020304" pitchFamily="18" charset="0"/>
              <a:cs typeface="Times New Roman" panose="02020603050405020304" pitchFamily="18" charset="0"/>
            </a:endParaRPr>
          </a:p>
          <a:p>
            <a:pPr marL="457200" indent="-457200" algn="just">
              <a:lnSpc>
                <a:spcPct val="150000"/>
              </a:lnSpc>
              <a:buFont typeface="+mj-lt"/>
              <a:buAutoNum type="arabicPeriod"/>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3149447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55A156-B1FC-CA07-89DA-0BCF63C14900}"/>
              </a:ext>
            </a:extLst>
          </p:cNvPr>
          <p:cNvSpPr>
            <a:spLocks noGrp="1"/>
          </p:cNvSpPr>
          <p:nvPr>
            <p:ph type="title"/>
          </p:nvPr>
        </p:nvSpPr>
        <p:spPr/>
        <p:txBody>
          <a:bodyPr/>
          <a:lstStyle/>
          <a:p>
            <a:r>
              <a:rPr lang="en-US" dirty="0"/>
              <a:t>Architecture</a:t>
            </a:r>
            <a:endParaRPr lang="en-IN" dirty="0"/>
          </a:p>
        </p:txBody>
      </p:sp>
      <p:sp>
        <p:nvSpPr>
          <p:cNvPr id="3" name="Content Placeholder 2">
            <a:extLst>
              <a:ext uri="{FF2B5EF4-FFF2-40B4-BE49-F238E27FC236}">
                <a16:creationId xmlns:a16="http://schemas.microsoft.com/office/drawing/2014/main" id="{E247C48A-A695-CEA8-2CD0-BD39108BAB2F}"/>
              </a:ext>
            </a:extLst>
          </p:cNvPr>
          <p:cNvSpPr>
            <a:spLocks noGrp="1"/>
          </p:cNvSpPr>
          <p:nvPr>
            <p:ph idx="1"/>
          </p:nvPr>
        </p:nvSpPr>
        <p:spPr/>
        <p:txBody>
          <a:bodyPr>
            <a:normAutofit/>
          </a:bodyPr>
          <a:lstStyle/>
          <a:p>
            <a:pPr marL="0" indent="0">
              <a:buNone/>
            </a:pPr>
            <a:endParaRPr lang="en-US" dirty="0"/>
          </a:p>
          <a:p>
            <a:endParaRPr lang="en-IN" dirty="0"/>
          </a:p>
        </p:txBody>
      </p:sp>
      <p:pic>
        <p:nvPicPr>
          <p:cNvPr id="5" name="Picture 4">
            <a:extLst>
              <a:ext uri="{FF2B5EF4-FFF2-40B4-BE49-F238E27FC236}">
                <a16:creationId xmlns:a16="http://schemas.microsoft.com/office/drawing/2014/main" id="{5608355E-BF18-2418-0DE7-5D1DF52A204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9033" y="1265706"/>
            <a:ext cx="8614834" cy="4707586"/>
          </a:xfrm>
          <a:prstGeom prst="rect">
            <a:avLst/>
          </a:prstGeom>
          <a:ln>
            <a:solidFill>
              <a:schemeClr val="tx1"/>
            </a:solidFill>
          </a:ln>
        </p:spPr>
      </p:pic>
    </p:spTree>
    <p:extLst>
      <p:ext uri="{BB962C8B-B14F-4D97-AF65-F5344CB8AC3E}">
        <p14:creationId xmlns:p14="http://schemas.microsoft.com/office/powerpoint/2010/main" val="593898751"/>
      </p:ext>
    </p:extLst>
  </p:cSld>
  <p:clrMapOvr>
    <a:masterClrMapping/>
  </p:clrMapOvr>
</p:sld>
</file>

<file path=ppt/theme/theme1.xml><?xml version="1.0" encoding="utf-8"?>
<a:theme xmlns:a="http://schemas.openxmlformats.org/drawingml/2006/main" name="Bioinformatic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Bookman Old Style"/>
        <a:ea typeface=""/>
        <a:cs typeface=""/>
      </a:majorFont>
      <a:minorFont>
        <a:latin typeface="Bookman Old Styl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Bioinformatics" id="{2C23B8A5-E958-4A8C-AECF-01EA482D72F9}" vid="{45DF3A2B-1BA7-4465-AD96-220179DE36D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2417</TotalTime>
  <Words>1827</Words>
  <Application>Microsoft Macintosh PowerPoint</Application>
  <PresentationFormat>Widescreen</PresentationFormat>
  <Paragraphs>165</Paragraphs>
  <Slides>20</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Arial</vt:lpstr>
      <vt:lpstr>Bookman Old Style</vt:lpstr>
      <vt:lpstr>Calibri</vt:lpstr>
      <vt:lpstr>Cambria</vt:lpstr>
      <vt:lpstr>Times New Roman</vt:lpstr>
      <vt:lpstr>Verdana</vt:lpstr>
      <vt:lpstr>Bioinformatics</vt:lpstr>
      <vt:lpstr>LIFELINK: MEDICAL EMERGENCY HANDLING APPLICATION</vt:lpstr>
      <vt:lpstr>Introduction</vt:lpstr>
      <vt:lpstr>Literature Review</vt:lpstr>
      <vt:lpstr>Literature Review</vt:lpstr>
      <vt:lpstr>Research Gaps Identified</vt:lpstr>
      <vt:lpstr>Proposed Method</vt:lpstr>
      <vt:lpstr>Objectives</vt:lpstr>
      <vt:lpstr>System Design and Implementation</vt:lpstr>
      <vt:lpstr>Architecture</vt:lpstr>
      <vt:lpstr>Timeline of Project</vt:lpstr>
      <vt:lpstr>Results &amp; Outcomes Obtained </vt:lpstr>
      <vt:lpstr>Results &amp; Outcomes Obtained </vt:lpstr>
      <vt:lpstr>Results &amp; Outcomes Obtained </vt:lpstr>
      <vt:lpstr>Conclusion</vt:lpstr>
      <vt:lpstr>References</vt:lpstr>
      <vt:lpstr>Publication Details</vt:lpstr>
      <vt:lpstr>Project work mapping with SDG</vt:lpstr>
      <vt:lpstr>Project work mapping with SDG</vt:lpstr>
      <vt:lpstr>GitHub Repository Link</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Sanjeev P Kaulgud-Asst. Prof-CSE</dc:creator>
  <cp:lastModifiedBy>Prateek Sai</cp:lastModifiedBy>
  <cp:revision>97</cp:revision>
  <dcterms:created xsi:type="dcterms:W3CDTF">2023-03-16T03:26:27Z</dcterms:created>
  <dcterms:modified xsi:type="dcterms:W3CDTF">2025-01-16T14:54:19Z</dcterms:modified>
</cp:coreProperties>
</file>

<file path=docProps/thumbnail.jpeg>
</file>